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73" r:id="rId12"/>
    <p:sldId id="274" r:id="rId13"/>
    <p:sldId id="265" r:id="rId14"/>
    <p:sldId id="266" r:id="rId15"/>
    <p:sldId id="267" r:id="rId16"/>
    <p:sldId id="272" r:id="rId17"/>
    <p:sldId id="269" r:id="rId18"/>
    <p:sldId id="270" r:id="rId19"/>
    <p:sldId id="268" r:id="rId20"/>
    <p:sldId id="271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E57F-646C-45A7-8042-18370BD629E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7431FF-BC16-45A4-95D0-19495E35D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E57F-646C-45A7-8042-18370BD629E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1FF-BC16-45A4-95D0-19495E35D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EB7431FF-BC16-45A4-95D0-19495E35D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E57F-646C-45A7-8042-18370BD629E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E57F-646C-45A7-8042-18370BD629E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EB7431FF-BC16-45A4-95D0-19495E35D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E57F-646C-45A7-8042-18370BD629E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7431FF-BC16-45A4-95D0-19495E35D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5B9E57F-646C-45A7-8042-18370BD629E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31FF-BC16-45A4-95D0-19495E35D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575653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E57F-646C-45A7-8042-18370BD629E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4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B7431FF-BC16-45A4-95D0-19495E35D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E57F-646C-45A7-8042-18370BD629E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EB7431FF-BC16-45A4-95D0-19495E35D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E57F-646C-45A7-8042-18370BD629E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7431FF-BC16-45A4-95D0-19495E35D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7431FF-BC16-45A4-95D0-19495E35D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E57F-646C-45A7-8042-18370BD629E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EB7431FF-BC16-45A4-95D0-19495E35D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B9E57F-646C-45A7-8042-18370BD629E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5B9E57F-646C-45A7-8042-18370BD629E1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7431FF-BC16-45A4-95D0-19495E35D8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FACTOR DEMAND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Rent = explicit cost of land/capital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Land supply relatively price inelastic</a:t>
            </a:r>
          </a:p>
          <a:p>
            <a:r>
              <a:rPr lang="en-US" dirty="0" smtClean="0"/>
              <a:t>Capital supply more price elastic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inelastic supply of land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3800" y="35433000"/>
            <a:ext cx="8839198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1"/>
            <a:ext cx="565001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Relatively price elastic capital supply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7999" y="32004000"/>
            <a:ext cx="6943186" cy="1074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7175"/>
            <a:ext cx="473561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Marginal Productivity Theory of Income Distribution: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factor is paid the value of output generated by the last unit of that factor.</a:t>
            </a:r>
          </a:p>
          <a:p>
            <a:pPr lvl="1"/>
            <a:r>
              <a:rPr lang="en-US" dirty="0" smtClean="0"/>
              <a:t>The last unit of capital, land or labor employed is paid a wage equal to the value of it’s marginal product.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Market for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do people work: they want to consume.</a:t>
            </a:r>
          </a:p>
          <a:p>
            <a:r>
              <a:rPr lang="en-US" dirty="0" smtClean="0"/>
              <a:t>Why do people spend time not working: leisure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Preferences and cultural practices give rise to a labor supply.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????? Would you work more if higher wages were paid? How much more?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bending labor supply curve: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Assumption: leisure is a ‘normal good’ (when income rises we want more of it)</a:t>
            </a:r>
          </a:p>
          <a:p>
            <a:r>
              <a:rPr lang="en-US" dirty="0" smtClean="0"/>
              <a:t>When wages rise from w1 to w2, quantity of labor supplied rises. People will substitute more labor for what was leisure time.</a:t>
            </a:r>
          </a:p>
          <a:p>
            <a:r>
              <a:rPr lang="en-US" dirty="0" smtClean="0"/>
              <a:t>When wages rise from w2 to w3, quantity supplied drops. The higher wage increases demands for more leisure time.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Labor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9448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shifts labor supply?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Changes in</a:t>
            </a:r>
          </a:p>
          <a:p>
            <a:pPr marL="514350" indent="-514350">
              <a:buAutoNum type="arabicPeriod"/>
            </a:pPr>
            <a:r>
              <a:rPr lang="en-US" dirty="0" smtClean="0"/>
              <a:t>Preferences/norms: women &amp; minorities ability to work. Cultural stances of thrift v consumerism, industry v. free-time</a:t>
            </a:r>
          </a:p>
          <a:p>
            <a:pPr marL="514350" indent="-514350">
              <a:buAutoNum type="arabicPeriod"/>
            </a:pPr>
            <a:r>
              <a:rPr lang="en-US" dirty="0" smtClean="0"/>
              <a:t>Population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Wealth: greater wealth will reduce supply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FACTOR DEMAND in uncompetitive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Recall, imperfect competition means that firms have ability to set prices. Perfect competition is price-taker.</a:t>
            </a:r>
          </a:p>
          <a:p>
            <a:pPr lvl="1"/>
            <a:r>
              <a:rPr lang="en-US" dirty="0" smtClean="0"/>
              <a:t>Price = MR (</a:t>
            </a:r>
            <a:r>
              <a:rPr lang="en-US" dirty="0" err="1" smtClean="0"/>
              <a:t>perf</a:t>
            </a:r>
            <a:r>
              <a:rPr lang="en-US" dirty="0" smtClean="0"/>
              <a:t> comp)</a:t>
            </a:r>
          </a:p>
          <a:p>
            <a:pPr lvl="1"/>
            <a:r>
              <a:rPr lang="en-US" dirty="0" smtClean="0"/>
              <a:t>Price &gt; MR (</a:t>
            </a:r>
            <a:r>
              <a:rPr lang="en-US" dirty="0" err="1" smtClean="0"/>
              <a:t>imperect</a:t>
            </a:r>
            <a:r>
              <a:rPr lang="en-US" dirty="0" smtClean="0"/>
              <a:t> competition)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perfect competition, firms hire until the value of the marginal benefit = marginal cost of employing the resource.</a:t>
            </a:r>
          </a:p>
          <a:p>
            <a:pPr lvl="1"/>
            <a:r>
              <a:rPr lang="en-US" dirty="0" smtClean="0"/>
              <a:t>VMPL = P*</a:t>
            </a:r>
            <a:r>
              <a:rPr lang="en-US" dirty="0" err="1" smtClean="0"/>
              <a:t>MPlabor</a:t>
            </a:r>
            <a:r>
              <a:rPr lang="en-US" dirty="0" smtClean="0"/>
              <a:t> = Wage</a:t>
            </a:r>
          </a:p>
          <a:p>
            <a:r>
              <a:rPr lang="en-US" dirty="0" smtClean="0"/>
              <a:t>The same is true in imperfect competition EXCEPT: the marginal benefit is not determined by price, but by MR.</a:t>
            </a:r>
          </a:p>
          <a:p>
            <a:r>
              <a:rPr lang="en-US" dirty="0" smtClean="0"/>
              <a:t>To determine it’s demand for workers, the monopolist multiplies the </a:t>
            </a:r>
            <a:r>
              <a:rPr lang="en-US" dirty="0" err="1" smtClean="0"/>
              <a:t>MPlabor</a:t>
            </a:r>
            <a:r>
              <a:rPr lang="en-US" dirty="0" smtClean="0"/>
              <a:t> by the MR received from selling the additional output, called marginal revenue product of labor.</a:t>
            </a:r>
          </a:p>
          <a:p>
            <a:r>
              <a:rPr lang="en-US" dirty="0" smtClean="0"/>
              <a:t>MRPL = MPL  x MR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758952"/>
          </a:xfrm>
        </p:spPr>
        <p:txBody>
          <a:bodyPr/>
          <a:lstStyle/>
          <a:p>
            <a:r>
              <a:rPr lang="en-US" dirty="0" smtClean="0"/>
              <a:t>FACTOR MARKETS VIDEO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Carefully view each of these ACDCL videos prior to viewing this </a:t>
            </a:r>
            <a:r>
              <a:rPr lang="en-US" dirty="0" err="1" smtClean="0"/>
              <a:t>powerpoint</a:t>
            </a:r>
            <a:r>
              <a:rPr lang="en-US" smtClean="0"/>
              <a:t>:</a:t>
            </a:r>
            <a:endParaRPr lang="en-US" smtClean="0"/>
          </a:p>
          <a:p>
            <a:r>
              <a:rPr lang="en-US" dirty="0" smtClean="0"/>
              <a:t>https</a:t>
            </a:r>
            <a:r>
              <a:rPr lang="en-US" dirty="0" smtClean="0"/>
              <a:t>://www.youtube.com/watch?v=Y2Z9r4PKwI8&amp;list=PL50F9C4FD0BE8FE28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Imperfect Comp:</a:t>
            </a:r>
            <a:br>
              <a:rPr lang="en-US" dirty="0" smtClean="0"/>
            </a:br>
            <a:r>
              <a:rPr lang="en-US" dirty="0" smtClean="0"/>
              <a:t>Demand for labor would be smaller.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651248"/>
          </a:xfrm>
        </p:spPr>
        <p:txBody>
          <a:bodyPr/>
          <a:lstStyle/>
          <a:p>
            <a:r>
              <a:rPr lang="en-US" dirty="0" smtClean="0"/>
              <a:t>Since MR &lt; P,</a:t>
            </a:r>
          </a:p>
          <a:p>
            <a:r>
              <a:rPr lang="en-US" dirty="0" err="1" smtClean="0"/>
              <a:t>MRPl</a:t>
            </a:r>
            <a:r>
              <a:rPr lang="en-US" dirty="0" smtClean="0"/>
              <a:t>&lt; </a:t>
            </a:r>
          </a:p>
          <a:p>
            <a:pPr>
              <a:buNone/>
            </a:pPr>
            <a:r>
              <a:rPr lang="en-US" dirty="0" err="1" smtClean="0"/>
              <a:t>VMPl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 any wage, </a:t>
            </a:r>
            <a:r>
              <a:rPr lang="en-US" dirty="0" err="1" smtClean="0"/>
              <a:t>perf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Comp would demand </a:t>
            </a:r>
          </a:p>
          <a:p>
            <a:pPr>
              <a:buNone/>
            </a:pPr>
            <a:r>
              <a:rPr lang="en-US" dirty="0" smtClean="0"/>
              <a:t>Larger quantity labor</a:t>
            </a:r>
            <a:endParaRPr lang="en-US" dirty="0"/>
          </a:p>
        </p:txBody>
      </p:sp>
      <p:pic>
        <p:nvPicPr>
          <p:cNvPr id="1026" name="Picture 2" descr="C:\Users\livingstonj\Desktop\lab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05000"/>
            <a:ext cx="5184775" cy="4255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7174"/>
            <a:ext cx="74676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Imperfect Competition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06042" y="-158240"/>
            <a:ext cx="5867400" cy="907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Prices for the FOPs help firms to decided HOW to product their good/service.</a:t>
            </a:r>
          </a:p>
          <a:p>
            <a:pPr lvl="1"/>
            <a:r>
              <a:rPr lang="en-US" dirty="0" smtClean="0"/>
              <a:t>If fast-food workers gain raises, ceteris paribus, it would be reasonable to expect firms to adjust the  mix of FOPs to substitute more capital for labor, in future expansion.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Factors need create more value than their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firm will benefit from hiring a unit of labor (or any FOP), only if the value of their production is greater than the cost of employing the resource.</a:t>
            </a:r>
          </a:p>
          <a:p>
            <a:r>
              <a:rPr lang="en-US" dirty="0" smtClean="0"/>
              <a:t>Price of the product x marginal product (of labor) = VMP</a:t>
            </a:r>
            <a:r>
              <a:rPr lang="en-US" sz="1800" dirty="0" smtClean="0"/>
              <a:t>L </a:t>
            </a:r>
            <a:r>
              <a:rPr lang="en-US" dirty="0" smtClean="0"/>
              <a:t> (value of marginal product to labor)</a:t>
            </a:r>
          </a:p>
          <a:p>
            <a:endParaRPr lang="en-US" sz="1800" dirty="0" smtClean="0"/>
          </a:p>
          <a:p>
            <a:r>
              <a:rPr lang="en-US" sz="1800" dirty="0" smtClean="0"/>
              <a:t>Price of the product is essential: the world’s most productive worker is useless to a firm, if they produce something that isn’t valued by consumers.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 the total monetary benefit of hiring a worker.</a:t>
            </a:r>
          </a:p>
          <a:p>
            <a:r>
              <a:rPr lang="en-US" dirty="0" smtClean="0"/>
              <a:t>= P x MP</a:t>
            </a:r>
          </a:p>
          <a:p>
            <a:pPr>
              <a:buNone/>
            </a:pPr>
            <a:r>
              <a:rPr lang="en-US" dirty="0" smtClean="0"/>
              <a:t>Calculate MP </a:t>
            </a:r>
          </a:p>
          <a:p>
            <a:pPr>
              <a:buNone/>
            </a:pPr>
            <a:r>
              <a:rPr lang="en-US" dirty="0" smtClean="0"/>
              <a:t>&amp; VMPL:</a:t>
            </a:r>
          </a:p>
          <a:p>
            <a:pPr>
              <a:buNone/>
            </a:pPr>
            <a:r>
              <a:rPr lang="en-US" dirty="0" smtClean="0"/>
              <a:t>Price = $2.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the wage rate is $8, how many workers should be hired?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2286000"/>
          <a:ext cx="60960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  <a:gridCol w="1600200"/>
                <a:gridCol w="1524000"/>
              </a:tblGrid>
              <a:tr h="11887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Labor units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Product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Marginal</a:t>
                      </a:r>
                      <a:r>
                        <a:rPr lang="en-US" sz="1800" baseline="0" dirty="0" smtClean="0"/>
                        <a:t> Product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VMPL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Maximizing Profits: how many workers?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VMPL &gt;= W the firm will hire</a:t>
            </a:r>
          </a:p>
          <a:p>
            <a:r>
              <a:rPr lang="en-US" dirty="0" smtClean="0"/>
              <a:t>If VMPL &lt; W the firm will not hire</a:t>
            </a:r>
          </a:p>
          <a:p>
            <a:endParaRPr lang="en-US" dirty="0" smtClean="0"/>
          </a:p>
          <a:p>
            <a:r>
              <a:rPr lang="en-US" dirty="0" smtClean="0"/>
              <a:t>If W = $8, the firm would hire 5 workers. The VMPL of the fifth worker is $8.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VMPL is demand for labor (for this firm). A firm will adjust the quantity it demands when wages (prices) change.</a:t>
            </a:r>
            <a:endParaRPr lang="en-US" dirty="0"/>
          </a:p>
        </p:txBody>
      </p:sp>
      <p:pic>
        <p:nvPicPr>
          <p:cNvPr id="1028" name="Picture 4" descr="C:\Users\livingstonj\Desktop\vmp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5371743" cy="382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demand for labor to shift?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Only external variables impact supply &amp; demand. Never prices/costs.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Changes in the supply (price) of other factors:</a:t>
            </a:r>
          </a:p>
          <a:p>
            <a:pPr marL="788670" lvl="1" indent="-514350">
              <a:buAutoNum type="arabicPeriod"/>
            </a:pPr>
            <a:r>
              <a:rPr lang="en-US" dirty="0" smtClean="0"/>
              <a:t>Land and capital. An increase in supply of capital would increase labor MP, so increasing demand for labor.</a:t>
            </a:r>
          </a:p>
          <a:p>
            <a:pPr marL="514350" indent="-514350">
              <a:buAutoNum type="arabicPeriod"/>
            </a:pPr>
            <a:r>
              <a:rPr lang="en-US" dirty="0" smtClean="0"/>
              <a:t>Changes in technology</a:t>
            </a:r>
          </a:p>
          <a:p>
            <a:pPr marL="788670" lvl="1" indent="-514350">
              <a:buAutoNum type="arabicPeriod"/>
            </a:pPr>
            <a:r>
              <a:rPr lang="en-US" dirty="0" smtClean="0"/>
              <a:t>New tech boosts productivity among labor. Increasing demand </a:t>
            </a:r>
            <a:r>
              <a:rPr lang="en-US" smtClean="0"/>
              <a:t>for labor.</a:t>
            </a:r>
          </a:p>
          <a:p>
            <a:pPr marL="514350" indent="-514350">
              <a:buAutoNum type="arabicPeriod"/>
            </a:pPr>
            <a:r>
              <a:rPr lang="en-US" dirty="0" smtClean="0"/>
              <a:t>Changes in the prices of goods produced by the firm.</a:t>
            </a:r>
          </a:p>
          <a:p>
            <a:pPr marL="788670" lvl="1" indent="-514350">
              <a:buAutoNum type="arabicPeriod"/>
            </a:pPr>
            <a:r>
              <a:rPr lang="en-US" dirty="0" smtClean="0"/>
              <a:t>An increase in price for lemonade, will reduce a firms demand for labor.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Land &amp; Capital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demand for land and capital is ‘derived demand’, meaning it is based on the demand for the products created by these FOPs.</a:t>
            </a:r>
          </a:p>
          <a:p>
            <a:r>
              <a:rPr lang="en-US" dirty="0" smtClean="0"/>
              <a:t>Firms maximize profit by hiring land/capital up to the point where the MP gained is equal to the factor price paid.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1469</TotalTime>
  <Words>818</Words>
  <Application>Microsoft Office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FACTOR DEMAND</vt:lpstr>
      <vt:lpstr>FACTOR MARKETS VIDEO SERIES</vt:lpstr>
      <vt:lpstr>Factors of production</vt:lpstr>
      <vt:lpstr>1. Factors need create more value than their cost</vt:lpstr>
      <vt:lpstr>VMPL</vt:lpstr>
      <vt:lpstr>Maximizing Profits: how many workers?</vt:lpstr>
      <vt:lpstr>Slide 7</vt:lpstr>
      <vt:lpstr>What causes demand for labor to shift?</vt:lpstr>
      <vt:lpstr>2. Land &amp; Capital Markets</vt:lpstr>
      <vt:lpstr>Rent = explicit cost of land/capital</vt:lpstr>
      <vt:lpstr>Price inelastic supply of land</vt:lpstr>
      <vt:lpstr>Relatively price elastic capital supply</vt:lpstr>
      <vt:lpstr>Marginal Productivity Theory of Income Distribution:</vt:lpstr>
      <vt:lpstr>3. Market for Labor</vt:lpstr>
      <vt:lpstr>Backward bending labor supply curve:</vt:lpstr>
      <vt:lpstr>Individual Labor Supply</vt:lpstr>
      <vt:lpstr>What shifts labor supply?</vt:lpstr>
      <vt:lpstr>4. FACTOR DEMAND in uncompetitive markets</vt:lpstr>
      <vt:lpstr>Slide 19</vt:lpstr>
      <vt:lpstr>Imperfect Comp: Demand for labor would be smaller.</vt:lpstr>
      <vt:lpstr>Slide 21</vt:lpstr>
      <vt:lpstr>Imperfect Competition</vt:lpstr>
    </vt:vector>
  </TitlesOfParts>
  <Company>Peters Township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 DEMAND</dc:title>
  <dc:creator>livingstonj</dc:creator>
  <cp:lastModifiedBy>livingstonj</cp:lastModifiedBy>
  <cp:revision>151</cp:revision>
  <dcterms:created xsi:type="dcterms:W3CDTF">2015-04-28T15:20:54Z</dcterms:created>
  <dcterms:modified xsi:type="dcterms:W3CDTF">2015-05-08T11:24:49Z</dcterms:modified>
</cp:coreProperties>
</file>