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9" r:id="rId9"/>
    <p:sldId id="264" r:id="rId10"/>
    <p:sldId id="262" r:id="rId11"/>
    <p:sldId id="263" r:id="rId12"/>
    <p:sldId id="265" r:id="rId13"/>
    <p:sldId id="266" r:id="rId14"/>
    <p:sldId id="270" r:id="rId15"/>
    <p:sldId id="271" r:id="rId16"/>
    <p:sldId id="267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D8E5-A22E-4F81-9CD9-2D2373F45A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243A-74EF-4F8E-82B8-6EAE16C01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D8E5-A22E-4F81-9CD9-2D2373F45A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243A-74EF-4F8E-82B8-6EAE16C01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D8E5-A22E-4F81-9CD9-2D2373F45A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243A-74EF-4F8E-82B8-6EAE16C01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D8E5-A22E-4F81-9CD9-2D2373F45A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243A-74EF-4F8E-82B8-6EAE16C01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D8E5-A22E-4F81-9CD9-2D2373F45A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D21243A-74EF-4F8E-82B8-6EAE16C01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D8E5-A22E-4F81-9CD9-2D2373F45A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243A-74EF-4F8E-82B8-6EAE16C01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D8E5-A22E-4F81-9CD9-2D2373F45A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243A-74EF-4F8E-82B8-6EAE16C01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D8E5-A22E-4F81-9CD9-2D2373F45A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243A-74EF-4F8E-82B8-6EAE16C01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D8E5-A22E-4F81-9CD9-2D2373F45A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243A-74EF-4F8E-82B8-6EAE16C01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D8E5-A22E-4F81-9CD9-2D2373F45A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243A-74EF-4F8E-82B8-6EAE16C01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D8E5-A22E-4F81-9CD9-2D2373F45A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243A-74EF-4F8E-82B8-6EAE16C01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8D8E5-A22E-4F81-9CD9-2D2373F45A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21243A-74EF-4F8E-82B8-6EAE16C01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ECONOMIC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Mechanism: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Prices are determined by the interaction of millions of individual consumers &amp; producers. Prices act as a mechanism for directing all economic activity in a market economy (consumption/production/etc.).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Price Mechanism</a:t>
            </a:r>
            <a:br>
              <a:rPr lang="en-US" dirty="0" smtClean="0"/>
            </a:br>
            <a:r>
              <a:rPr lang="en-US" dirty="0" smtClean="0"/>
              <a:t>3 Functions: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AutoNum type="arabicPeriod"/>
            </a:pPr>
            <a:r>
              <a:rPr lang="en-US" u="sng" dirty="0" smtClean="0"/>
              <a:t>Signaling Function:</a:t>
            </a:r>
          </a:p>
          <a:p>
            <a:pPr marL="651510" indent="-514350">
              <a:buNone/>
            </a:pPr>
            <a:r>
              <a:rPr lang="en-US" dirty="0" smtClean="0"/>
              <a:t>Prices adjust to signal where resources are needed.</a:t>
            </a:r>
          </a:p>
          <a:p>
            <a:pPr marL="651510" indent="-514350">
              <a:buNone/>
            </a:pPr>
            <a:r>
              <a:rPr lang="en-US" dirty="0" smtClean="0"/>
              <a:t>Prices rise and fall to remedy shortage and surpluses.</a:t>
            </a:r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Prices up = MORE RESOURCES NEEDED (Ceteris Paribus)</a:t>
            </a:r>
          </a:p>
          <a:p>
            <a:pPr marL="651510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Prices down = FEWER RESOURCES NEEDED (CP)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Functions cont.: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u="sng" dirty="0" smtClean="0"/>
              <a:t>Transmission of Preferences: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Consumers, through their choices, send info to producers about what they want/need.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Consumers want it = prices go up (ceteris paribus)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Consumers don’t want it = prices go down (CP)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functions cont.: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Incentivizing:</a:t>
            </a:r>
          </a:p>
          <a:p>
            <a:pPr>
              <a:buNone/>
            </a:pPr>
            <a:r>
              <a:rPr lang="en-US" dirty="0" smtClean="0"/>
              <a:t>When prices adjust, consumers and firms have an incentive to respond in manner that harnesses their instinct for profit &amp; self-benefit.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Consumers (some) will respond to higher home prices and producers (many) will to.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Prices and </a:t>
            </a:r>
            <a:r>
              <a:rPr lang="en-US" dirty="0" err="1" smtClean="0"/>
              <a:t>OpCosts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choices have opportunity costs.</a:t>
            </a:r>
          </a:p>
          <a:p>
            <a:r>
              <a:rPr lang="en-US" dirty="0" smtClean="0"/>
              <a:t>Price allows us to understand the </a:t>
            </a:r>
            <a:r>
              <a:rPr lang="en-US" dirty="0" err="1" smtClean="0"/>
              <a:t>opcost</a:t>
            </a:r>
            <a:r>
              <a:rPr lang="en-US" dirty="0" smtClean="0"/>
              <a:t> of our decision when thinking about consuming.</a:t>
            </a:r>
          </a:p>
          <a:p>
            <a:r>
              <a:rPr lang="en-US" dirty="0" smtClean="0"/>
              <a:t>When house prices are “too high”, what that actually means is you are unwilling to give up all the other stuff you could consume if you were to buy a home. </a:t>
            </a:r>
          </a:p>
          <a:p>
            <a:r>
              <a:rPr lang="en-US" dirty="0" smtClean="0"/>
              <a:t>When prices drop, </a:t>
            </a:r>
            <a:r>
              <a:rPr lang="en-US" dirty="0" err="1" smtClean="0"/>
              <a:t>opcost</a:t>
            </a:r>
            <a:r>
              <a:rPr lang="en-US" dirty="0" smtClean="0"/>
              <a:t> drops – you have to give up less stuff to get the good.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Private property will be used to maximize production by individuals who are profit-</a:t>
            </a:r>
            <a:r>
              <a:rPr lang="en-US" dirty="0" err="1" smtClean="0"/>
              <a:t>maximizers</a:t>
            </a:r>
            <a:r>
              <a:rPr lang="en-US" dirty="0" smtClean="0"/>
              <a:t>.  (productive </a:t>
            </a:r>
            <a:r>
              <a:rPr lang="en-US" dirty="0" err="1" smtClean="0"/>
              <a:t>effeciency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Prices signal, transmit preferences, incentivize producers and consumers to allocate resources to their best use.  (</a:t>
            </a:r>
            <a:r>
              <a:rPr lang="en-US" dirty="0" err="1" smtClean="0"/>
              <a:t>allocative</a:t>
            </a:r>
            <a:r>
              <a:rPr lang="en-US" dirty="0" smtClean="0"/>
              <a:t> efficiency)</a:t>
            </a:r>
          </a:p>
          <a:p>
            <a:r>
              <a:rPr lang="en-US" dirty="0" smtClean="0"/>
              <a:t>Millions of decision makers interact &amp; the price mechanism directs activity so…</a:t>
            </a:r>
          </a:p>
          <a:p>
            <a:pPr>
              <a:buNone/>
            </a:pPr>
            <a:r>
              <a:rPr lang="en-US" dirty="0" smtClean="0"/>
              <a:t>	A city like Paris gets to eat every day, and when tastes change… the market delivers.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Without private property, individuals have no incentive to risk, produce, innovate, preserve.</a:t>
            </a:r>
          </a:p>
          <a:p>
            <a:pPr lvl="1">
              <a:buNone/>
            </a:pPr>
            <a:r>
              <a:rPr lang="en-US" dirty="0" smtClean="0"/>
              <a:t>			(tragedy of the commons)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Without a functioning price system, consumers and producers have no way of knowing what to produce, how they should produce it, or who should get what is produced.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we ever run out of oil?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knowledge of the market and price system to answer the question. Use a PPF graph in </a:t>
            </a:r>
            <a:r>
              <a:rPr lang="en-US" smtClean="0"/>
              <a:t>your answer.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dirty="0" smtClean="0"/>
              <a:t>THERE ARE DIFFERENT WAYS TO ANSWER THE THREE ESSENTIAL QUESTIONS :   </a:t>
            </a:r>
            <a:r>
              <a:rPr lang="en-US" sz="2500" dirty="0" smtClean="0"/>
              <a:t>(regarding resource allocation)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What to produce</a:t>
            </a:r>
            <a:br>
              <a:rPr lang="en-US" dirty="0" smtClean="0"/>
            </a:br>
            <a:r>
              <a:rPr lang="en-US" dirty="0" smtClean="0"/>
              <a:t>2. How to produce</a:t>
            </a:r>
            <a:br>
              <a:rPr lang="en-US" dirty="0" smtClean="0"/>
            </a:br>
            <a:r>
              <a:rPr lang="en-US" dirty="0" smtClean="0"/>
              <a:t>3. For whom to produce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1: Traditional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remain as they have been.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09800"/>
            <a:ext cx="5638800" cy="472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2: Planned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 making highly centralized</a:t>
            </a:r>
          </a:p>
          <a:p>
            <a:r>
              <a:rPr lang="en-US" dirty="0" smtClean="0"/>
              <a:t>Leadership appoints committees to determine what/how/for whom.</a:t>
            </a:r>
          </a:p>
          <a:p>
            <a:r>
              <a:rPr lang="en-US" dirty="0" smtClean="0"/>
              <a:t>First come/first serve.</a:t>
            </a:r>
          </a:p>
          <a:p>
            <a:r>
              <a:rPr lang="en-US" dirty="0" smtClean="0"/>
              <a:t>Property is communally owned</a:t>
            </a:r>
          </a:p>
          <a:p>
            <a:r>
              <a:rPr lang="en-US" dirty="0" smtClean="0"/>
              <a:t>The state can equitably distribute output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7945605" cy="504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86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F. Hayek, ‘Austrian School of Econ and leading critic of planning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-533400"/>
            <a:ext cx="520065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3: Market 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decentralized. </a:t>
            </a:r>
          </a:p>
          <a:p>
            <a:r>
              <a:rPr lang="en-US" dirty="0" smtClean="0"/>
              <a:t>Interaction of many producers and consumers</a:t>
            </a:r>
          </a:p>
          <a:p>
            <a:r>
              <a:rPr lang="en-US" dirty="0" smtClean="0"/>
              <a:t>Prices direct all traffic</a:t>
            </a:r>
          </a:p>
          <a:p>
            <a:r>
              <a:rPr lang="en-US" dirty="0" smtClean="0"/>
              <a:t>Private property exists.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657600"/>
            <a:ext cx="6026484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Capitalism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Property:</a:t>
            </a:r>
          </a:p>
          <a:p>
            <a:pPr lvl="1"/>
            <a:r>
              <a:rPr lang="en-US" dirty="0" smtClean="0"/>
              <a:t>Property owners have an incentive to preserve and maximize the value of their property. </a:t>
            </a:r>
          </a:p>
          <a:p>
            <a:pPr lvl="2"/>
            <a:r>
              <a:rPr lang="en-US" dirty="0" smtClean="0"/>
              <a:t>Assumption 1: individuals act rationally</a:t>
            </a:r>
          </a:p>
          <a:p>
            <a:pPr lvl="2"/>
            <a:r>
              <a:rPr lang="en-US" dirty="0" smtClean="0"/>
              <a:t>Assumption 2: individuals act to maximize self-benefit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Therefore, all resources will be used to maximize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“It is not from the benevolence of the butcher, the brewer, or the baker that we expect our dinner, but from their regard to their own interest…”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-Adam Smith describes the invisible hand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property owners know what is the best use of their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/>
          <a:lstStyle/>
          <a:p>
            <a:pPr algn="ctr">
              <a:buNone/>
            </a:pPr>
            <a:r>
              <a:rPr lang="en-US" sz="4000" b="1" i="1" u="sng" dirty="0" smtClean="0"/>
              <a:t>***PRICES!***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In a market economy, prices are a mechanism that plays conductor for all economic activity.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617</TotalTime>
  <Words>562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INTRO TO ECONOMIC SYSTEMS</vt:lpstr>
      <vt:lpstr>THERE ARE DIFFERENT WAYS TO ANSWER THE THREE ESSENTIAL QUESTIONS :   (regarding resource allocation)  1. What to produce 2. How to produce 3. For whom to produce</vt:lpstr>
      <vt:lpstr>System 1: Traditional Systems</vt:lpstr>
      <vt:lpstr>System 2: Planned Systems</vt:lpstr>
      <vt:lpstr>F. Hayek, ‘Austrian School of Econ and leading critic of planning</vt:lpstr>
      <vt:lpstr>System 3: Market Capitalism</vt:lpstr>
      <vt:lpstr>How Capitalism work:</vt:lpstr>
      <vt:lpstr>“It is not from the benevolence of the butcher, the brewer, or the baker that we expect our dinner, but from their regard to their own interest…”  -Adam Smith describes the invisible hand  </vt:lpstr>
      <vt:lpstr>How do property owners know what is the best use of their resources?</vt:lpstr>
      <vt:lpstr>Price Mechanism:</vt:lpstr>
      <vt:lpstr>Price Mechanism 3 Functions:</vt:lpstr>
      <vt:lpstr>3 Functions cont.:</vt:lpstr>
      <vt:lpstr>3 functions cont.:</vt:lpstr>
      <vt:lpstr>Prices and OpCosts</vt:lpstr>
      <vt:lpstr>Breakdown</vt:lpstr>
      <vt:lpstr>Slide 16</vt:lpstr>
      <vt:lpstr>Will we ever run out of oil?</vt:lpstr>
    </vt:vector>
  </TitlesOfParts>
  <Company>Peters Township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ECONOMIC SYSTEMS</dc:title>
  <dc:creator>Windows User</dc:creator>
  <cp:lastModifiedBy>Windows User</cp:lastModifiedBy>
  <cp:revision>48</cp:revision>
  <dcterms:created xsi:type="dcterms:W3CDTF">2013-09-11T14:15:55Z</dcterms:created>
  <dcterms:modified xsi:type="dcterms:W3CDTF">2013-09-13T18:18:00Z</dcterms:modified>
</cp:coreProperties>
</file>