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 id="2147483664" r:id="rId2"/>
    <p:sldMasterId id="2147483665" r:id="rId3"/>
    <p:sldMasterId id="2147483666" r:id="rId4"/>
    <p:sldMasterId id="2147483667" r:id="rId5"/>
    <p:sldMasterId id="2147483668" r:id="rId6"/>
    <p:sldMasterId id="2147483669" r:id="rId7"/>
    <p:sldMasterId id="2147483670" r:id="rId8"/>
    <p:sldMasterId id="2147483671" r:id="rId9"/>
    <p:sldMasterId id="2147483672" r:id="rId10"/>
    <p:sldMasterId id="2147483673" r:id="rId11"/>
    <p:sldMasterId id="2147483674" r:id="rId12"/>
  </p:sldMasterIdLst>
  <p:notesMasterIdLst>
    <p:notesMasterId r:id="rId31"/>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18" name="Shape 3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29" name="Shape 3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Shape 3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89" name="Shape 3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None/>
            </a:pPr>
            <a:r>
              <a:rPr lang="en-US" sz="1200" b="0" i="0" u="none" strike="noStrike" cap="none" baseline="0">
                <a:latin typeface="Arial"/>
                <a:ea typeface="Arial"/>
                <a:cs typeface="Arial"/>
                <a:sym typeface="Arial"/>
              </a:rPr>
              <a:t>*</a:t>
            </a:r>
          </a:p>
        </p:txBody>
      </p:sp>
      <p:sp>
        <p:nvSpPr>
          <p:cNvPr id="401" name="Shape 4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alpha val="65490"/>
              </a:srgbClr>
            </a:solidFill>
            <a:prstDash val="solid"/>
            <a:miter/>
            <a:headEnd type="none" w="med" len="med"/>
            <a:tailEnd type="none" w="med" len="med"/>
          </a:ln>
        </p:spPr>
      </p:sp>
      <p:sp>
        <p:nvSpPr>
          <p:cNvPr id="402" name="Shape 4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latin typeface="Arial"/>
                <a:ea typeface="Arial"/>
                <a:cs typeface="Arial"/>
                <a:sym typeface="Arial"/>
              </a:rPr>
              <a:t>At </a:t>
            </a:r>
            <a:r>
              <a:rPr lang="en-US" sz="1800" b="0" i="1" u="none" strike="noStrike" cap="none" baseline="0">
                <a:latin typeface="Arial"/>
                <a:ea typeface="Arial"/>
                <a:cs typeface="Arial"/>
                <a:sym typeface="Arial"/>
              </a:rPr>
              <a:t>E</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the economy is in short-run equilibrium where the aggregate demand curve </a:t>
            </a:r>
            <a:r>
              <a:rPr lang="en-US" sz="1800" b="0" i="1" u="none" strike="noStrike" cap="none" baseline="0">
                <a:latin typeface="Arial"/>
                <a:ea typeface="Arial"/>
                <a:cs typeface="Arial"/>
                <a:sym typeface="Arial"/>
              </a:rPr>
              <a:t>AD</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intersects the </a:t>
            </a:r>
            <a:r>
              <a:rPr lang="en-US" sz="1800" b="0" i="1" u="none" strike="noStrike" cap="none" baseline="0">
                <a:latin typeface="Arial"/>
                <a:ea typeface="Arial"/>
                <a:cs typeface="Arial"/>
                <a:sym typeface="Arial"/>
              </a:rPr>
              <a:t>SRAS </a:t>
            </a:r>
            <a:r>
              <a:rPr lang="en-US" sz="1800" b="0" i="0" u="none" strike="noStrike" cap="none" baseline="0">
                <a:latin typeface="Arial"/>
                <a:ea typeface="Arial"/>
                <a:cs typeface="Arial"/>
                <a:sym typeface="Arial"/>
              </a:rPr>
              <a:t>curve. At </a:t>
            </a:r>
            <a:r>
              <a:rPr lang="en-US" sz="1800" b="0" i="1" u="none" strike="noStrike" cap="none" baseline="0">
                <a:latin typeface="Arial"/>
                <a:ea typeface="Arial"/>
                <a:cs typeface="Arial"/>
                <a:sym typeface="Arial"/>
              </a:rPr>
              <a:t>E</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there is a recessionary gap of </a:t>
            </a:r>
            <a:r>
              <a:rPr lang="en-US" sz="1800" b="0" i="1" u="none" strike="noStrike" cap="none" baseline="0">
                <a:latin typeface="Arial"/>
                <a:ea typeface="Arial"/>
                <a:cs typeface="Arial"/>
                <a:sym typeface="Arial"/>
              </a:rPr>
              <a:t>Y</a:t>
            </a:r>
            <a:r>
              <a:rPr lang="en-US" sz="1800" b="0" i="1" u="none" strike="noStrike" cap="none" baseline="-25000">
                <a:latin typeface="Arial"/>
                <a:ea typeface="Arial"/>
                <a:cs typeface="Arial"/>
                <a:sym typeface="Arial"/>
              </a:rPr>
              <a:t>E</a:t>
            </a:r>
            <a:r>
              <a:rPr lang="en-US" sz="1800" b="0" i="1" u="none" strike="noStrike" cap="none" baseline="0">
                <a:latin typeface="Arial"/>
                <a:ea typeface="Arial"/>
                <a:cs typeface="Arial"/>
                <a:sym typeface="Arial"/>
              </a:rPr>
              <a:t> </a:t>
            </a:r>
            <a:r>
              <a:rPr lang="en-US" sz="1800" b="0" i="0" u="none" strike="noStrike" cap="none" baseline="0">
                <a:latin typeface="Arial"/>
                <a:ea typeface="Arial"/>
                <a:cs typeface="Arial"/>
                <a:sym typeface="Arial"/>
              </a:rPr>
              <a:t>− </a:t>
            </a:r>
            <a:r>
              <a:rPr lang="en-US" sz="1800" b="0" i="1" u="none" strike="noStrike" cap="none" baseline="0">
                <a:latin typeface="Arial"/>
                <a:ea typeface="Arial"/>
                <a:cs typeface="Arial"/>
                <a:sym typeface="Arial"/>
              </a:rPr>
              <a:t>Y</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An expansionary fiscal policy—an increase in government purchases, a reduction in taxes, or an increase in government transfers—shifts the aggregate demand curve rightward. It can close the recessionary gap by shifting </a:t>
            </a:r>
            <a:r>
              <a:rPr lang="en-US" sz="1800" b="0" i="1" u="none" strike="noStrike" cap="none" baseline="0">
                <a:latin typeface="Arial"/>
                <a:ea typeface="Arial"/>
                <a:cs typeface="Arial"/>
                <a:sym typeface="Arial"/>
              </a:rPr>
              <a:t>AD</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to </a:t>
            </a:r>
            <a:r>
              <a:rPr lang="en-US" sz="1800" b="0" i="1" u="none" strike="noStrike" cap="none" baseline="0">
                <a:latin typeface="Arial"/>
                <a:ea typeface="Arial"/>
                <a:cs typeface="Arial"/>
                <a:sym typeface="Arial"/>
              </a:rPr>
              <a:t>AD</a:t>
            </a:r>
            <a:r>
              <a:rPr lang="en-US" sz="1800" b="0" i="0" u="none" strike="noStrike" cap="none" baseline="-25000">
                <a:latin typeface="Arial"/>
                <a:ea typeface="Arial"/>
                <a:cs typeface="Arial"/>
                <a:sym typeface="Arial"/>
              </a:rPr>
              <a:t>2</a:t>
            </a:r>
            <a:r>
              <a:rPr lang="en-US" sz="1800" b="0" i="0" u="none" strike="noStrike" cap="none" baseline="0">
                <a:latin typeface="Arial"/>
                <a:ea typeface="Arial"/>
                <a:cs typeface="Arial"/>
                <a:sym typeface="Arial"/>
              </a:rPr>
              <a:t>, moving the economy to a new short-run equilibrium, </a:t>
            </a:r>
            <a:r>
              <a:rPr lang="en-US" sz="1800" b="0" i="1" u="none" strike="noStrike" cap="none" baseline="0">
                <a:latin typeface="Arial"/>
                <a:ea typeface="Arial"/>
                <a:cs typeface="Arial"/>
                <a:sym typeface="Arial"/>
              </a:rPr>
              <a:t>E</a:t>
            </a:r>
            <a:r>
              <a:rPr lang="en-US" sz="1800" b="0" i="0" u="none" strike="noStrike" cap="none" baseline="-25000">
                <a:latin typeface="Arial"/>
                <a:ea typeface="Arial"/>
                <a:cs typeface="Arial"/>
                <a:sym typeface="Arial"/>
              </a:rPr>
              <a:t>2</a:t>
            </a:r>
            <a:r>
              <a:rPr lang="en-US" sz="1800" b="0" i="0" u="none" strike="noStrike" cap="none" baseline="0">
                <a:latin typeface="Arial"/>
                <a:ea typeface="Arial"/>
                <a:cs typeface="Arial"/>
                <a:sym typeface="Arial"/>
              </a:rPr>
              <a:t>, which is also a long-run equilibrium.</a:t>
            </a:r>
          </a:p>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None/>
            </a:pPr>
            <a:r>
              <a:rPr lang="en-US" sz="1200" b="0" i="0" u="none" strike="noStrike" cap="none" baseline="0">
                <a:latin typeface="Arial"/>
                <a:ea typeface="Arial"/>
                <a:cs typeface="Arial"/>
                <a:sym typeface="Arial"/>
              </a:rPr>
              <a:t>*</a:t>
            </a:r>
          </a:p>
        </p:txBody>
      </p:sp>
      <p:sp>
        <p:nvSpPr>
          <p:cNvPr id="414" name="Shape 4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alpha val="65490"/>
              </a:srgbClr>
            </a:solidFill>
            <a:prstDash val="solid"/>
            <a:miter/>
            <a:headEnd type="none" w="med" len="med"/>
            <a:tailEnd type="none" w="med" len="med"/>
          </a:ln>
        </p:spPr>
      </p:sp>
      <p:sp>
        <p:nvSpPr>
          <p:cNvPr id="415" name="Shape 41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latin typeface="Arial"/>
                <a:ea typeface="Arial"/>
                <a:cs typeface="Arial"/>
                <a:sym typeface="Arial"/>
              </a:rPr>
              <a:t>At </a:t>
            </a:r>
            <a:r>
              <a:rPr lang="en-US" sz="1800" b="0" i="1" u="none" strike="noStrike" cap="none" baseline="0">
                <a:latin typeface="Arial"/>
                <a:ea typeface="Arial"/>
                <a:cs typeface="Arial"/>
                <a:sym typeface="Arial"/>
              </a:rPr>
              <a:t>E</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the economy is in short-run equilibrium where the aggregate demand curve </a:t>
            </a:r>
            <a:r>
              <a:rPr lang="en-US" sz="1800" b="0" i="1" u="none" strike="noStrike" cap="none" baseline="0">
                <a:latin typeface="Arial"/>
                <a:ea typeface="Arial"/>
                <a:cs typeface="Arial"/>
                <a:sym typeface="Arial"/>
              </a:rPr>
              <a:t>AD</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intersects the </a:t>
            </a:r>
            <a:r>
              <a:rPr lang="en-US" sz="1800" b="0" i="1" u="none" strike="noStrike" cap="none" baseline="0">
                <a:latin typeface="Arial"/>
                <a:ea typeface="Arial"/>
                <a:cs typeface="Arial"/>
                <a:sym typeface="Arial"/>
              </a:rPr>
              <a:t>SRAS </a:t>
            </a:r>
            <a:r>
              <a:rPr lang="en-US" sz="1800" b="0" i="0" u="none" strike="noStrike" cap="none" baseline="0">
                <a:latin typeface="Arial"/>
                <a:ea typeface="Arial"/>
                <a:cs typeface="Arial"/>
                <a:sym typeface="Arial"/>
              </a:rPr>
              <a:t>curve. At </a:t>
            </a:r>
            <a:r>
              <a:rPr lang="en-US" sz="1800" b="0" i="1" u="none" strike="noStrike" cap="none" baseline="0">
                <a:latin typeface="Arial"/>
                <a:ea typeface="Arial"/>
                <a:cs typeface="Arial"/>
                <a:sym typeface="Arial"/>
              </a:rPr>
              <a:t>E</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there is an inflationary gap of </a:t>
            </a:r>
            <a:r>
              <a:rPr lang="en-US" sz="1800" b="0" i="1" u="none" strike="noStrike" cap="none" baseline="0">
                <a:latin typeface="Arial"/>
                <a:ea typeface="Arial"/>
                <a:cs typeface="Arial"/>
                <a:sym typeface="Arial"/>
              </a:rPr>
              <a:t>Y</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 </a:t>
            </a:r>
            <a:r>
              <a:rPr lang="en-US" sz="1800" b="0" i="1" u="none" strike="noStrike" cap="none" baseline="0">
                <a:latin typeface="Arial"/>
                <a:ea typeface="Arial"/>
                <a:cs typeface="Arial"/>
                <a:sym typeface="Arial"/>
              </a:rPr>
              <a:t>Y</a:t>
            </a:r>
            <a:r>
              <a:rPr lang="en-US" sz="1800" b="0" i="1" u="none" strike="noStrike" cap="none" baseline="-25000">
                <a:latin typeface="Arial"/>
                <a:ea typeface="Arial"/>
                <a:cs typeface="Arial"/>
                <a:sym typeface="Arial"/>
              </a:rPr>
              <a:t>E</a:t>
            </a:r>
            <a:r>
              <a:rPr lang="en-US" sz="1800" b="0" i="1" u="none" strike="noStrike" cap="none" baseline="0">
                <a:latin typeface="Arial"/>
                <a:ea typeface="Arial"/>
                <a:cs typeface="Arial"/>
                <a:sym typeface="Arial"/>
              </a:rPr>
              <a:t> . </a:t>
            </a:r>
            <a:r>
              <a:rPr lang="en-US" sz="1800" b="0" i="0" u="none" strike="noStrike" cap="none" baseline="0">
                <a:latin typeface="Arial"/>
                <a:ea typeface="Arial"/>
                <a:cs typeface="Arial"/>
                <a:sym typeface="Arial"/>
              </a:rPr>
              <a:t>A contractionary fiscal policy—reduced government purchases, an increase in taxes, or a reduction in government transfers—shifts the aggregate demand curve leftward. It can close the inflationary gap by shifting </a:t>
            </a:r>
            <a:r>
              <a:rPr lang="en-US" sz="1800" b="0" i="1" u="none" strike="noStrike" cap="none" baseline="0">
                <a:latin typeface="Arial"/>
                <a:ea typeface="Arial"/>
                <a:cs typeface="Arial"/>
                <a:sym typeface="Arial"/>
              </a:rPr>
              <a:t>AD</a:t>
            </a:r>
            <a:r>
              <a:rPr lang="en-US" sz="1800" b="0" i="0" u="none" strike="noStrike" cap="none" baseline="-25000">
                <a:latin typeface="Arial"/>
                <a:ea typeface="Arial"/>
                <a:cs typeface="Arial"/>
                <a:sym typeface="Arial"/>
              </a:rPr>
              <a:t>1</a:t>
            </a:r>
            <a:r>
              <a:rPr lang="en-US" sz="1800" b="0" i="0" u="none" strike="noStrike" cap="none" baseline="0">
                <a:latin typeface="Arial"/>
                <a:ea typeface="Arial"/>
                <a:cs typeface="Arial"/>
                <a:sym typeface="Arial"/>
              </a:rPr>
              <a:t> to </a:t>
            </a:r>
            <a:r>
              <a:rPr lang="en-US" sz="1800" b="0" i="1" u="none" strike="noStrike" cap="none" baseline="0">
                <a:latin typeface="Arial"/>
                <a:ea typeface="Arial"/>
                <a:cs typeface="Arial"/>
                <a:sym typeface="Arial"/>
              </a:rPr>
              <a:t>AD</a:t>
            </a:r>
            <a:r>
              <a:rPr lang="en-US" sz="1800" b="0" i="0" u="none" strike="noStrike" cap="none" baseline="-25000">
                <a:latin typeface="Arial"/>
                <a:ea typeface="Arial"/>
                <a:cs typeface="Arial"/>
                <a:sym typeface="Arial"/>
              </a:rPr>
              <a:t>2</a:t>
            </a:r>
            <a:r>
              <a:rPr lang="en-US" sz="1800" b="0" i="0" u="none" strike="noStrike" cap="none" baseline="0">
                <a:latin typeface="Arial"/>
                <a:ea typeface="Arial"/>
                <a:cs typeface="Arial"/>
                <a:sym typeface="Arial"/>
              </a:rPr>
              <a:t>, moving the economy to a new short-run equilibrium, </a:t>
            </a:r>
            <a:r>
              <a:rPr lang="en-US" sz="1800" b="0" i="1" u="none" strike="noStrike" cap="none" baseline="0">
                <a:latin typeface="Arial"/>
                <a:ea typeface="Arial"/>
                <a:cs typeface="Arial"/>
                <a:sym typeface="Arial"/>
              </a:rPr>
              <a:t>E</a:t>
            </a:r>
            <a:r>
              <a:rPr lang="en-US" sz="1800" b="0" i="0" u="none" strike="noStrike" cap="none" baseline="-25000">
                <a:latin typeface="Arial"/>
                <a:ea typeface="Arial"/>
                <a:cs typeface="Arial"/>
                <a:sym typeface="Arial"/>
              </a:rPr>
              <a:t>2</a:t>
            </a:r>
            <a:r>
              <a:rPr lang="en-US" sz="1800" b="0" i="0" u="none" strike="noStrike" cap="none" baseline="0">
                <a:latin typeface="Arial"/>
                <a:ea typeface="Arial"/>
                <a:cs typeface="Arial"/>
                <a:sym typeface="Arial"/>
              </a:rPr>
              <a:t>, which is also a long-run equilibrium.</a:t>
            </a:r>
          </a:p>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21" name="Shape 4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52" name="Shape 4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83" name="Shape 4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Media">
  <p:cSld name="TEXT_AND_MEDIA">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685800" y="609600"/>
            <a:ext cx="7772400" cy="1143000"/>
          </a:xfrm>
          <a:prstGeom prst="rect">
            <a:avLst/>
          </a:prstGeom>
          <a:noFill/>
          <a:ln>
            <a:noFill/>
          </a:ln>
        </p:spPr>
        <p:txBody>
          <a:bodyPr lIns="91425" tIns="91425" rIns="91425" bIns="91425" anchor="t"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25" name="Shape 25"/>
          <p:cNvSpPr txBox="1">
            <a:spLocks noGrp="1"/>
          </p:cNvSpPr>
          <p:nvPr>
            <p:ph type="body" idx="1"/>
          </p:nvPr>
        </p:nvSpPr>
        <p:spPr>
          <a:xfrm>
            <a:off x="685800" y="1981200"/>
            <a:ext cx="3809999" cy="4114800"/>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01625" y="228600"/>
            <a:ext cx="8534399" cy="758825"/>
          </a:xfrm>
          <a:prstGeom prst="rect">
            <a:avLst/>
          </a:prstGeom>
          <a:noFill/>
          <a:ln>
            <a:noFill/>
          </a:ln>
        </p:spPr>
        <p:txBody>
          <a:bodyPr lIns="91425" tIns="91425" rIns="91425" bIns="91425" anchor="t"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81000" y="914400"/>
            <a:ext cx="2362200" cy="990599"/>
          </a:xfrm>
          <a:prstGeom prst="rect">
            <a:avLst/>
          </a:prstGeom>
          <a:noFill/>
          <a:ln>
            <a:noFill/>
          </a:ln>
        </p:spPr>
        <p:txBody>
          <a:bodyPr lIns="91425" tIns="91425" rIns="91425" bIns="91425" anchor="t" anchorCtr="0"/>
          <a:lstStyle>
            <a:lvl1pPr algn="l" rtl="0">
              <a:buFont typeface="Georgia"/>
              <a:buNone/>
              <a:defRPr sz="2200" b="1">
                <a:solidFill>
                  <a:srgbClr val="FFFFFF"/>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2" name="Shape 192"/>
          <p:cNvSpPr txBox="1">
            <a:spLocks noGrp="1"/>
          </p:cNvSpPr>
          <p:nvPr>
            <p:ph type="body" idx="1"/>
          </p:nvPr>
        </p:nvSpPr>
        <p:spPr>
          <a:xfrm>
            <a:off x="381000" y="1981200"/>
            <a:ext cx="2362200" cy="4144963"/>
          </a:xfrm>
          <a:prstGeom prst="rect">
            <a:avLst/>
          </a:prstGeom>
          <a:noFill/>
          <a:ln>
            <a:noFill/>
          </a:ln>
        </p:spPr>
        <p:txBody>
          <a:bodyPr lIns="91425" tIns="91425" rIns="91425" bIns="91425" anchor="t" anchorCtr="0"/>
          <a:lstStyle>
            <a:lvl1pPr marL="0" indent="0" rtl="0">
              <a:spcAft>
                <a:spcPts val="1000"/>
              </a:spcAft>
              <a:buFont typeface="Georgia"/>
              <a:buNone/>
              <a:defRPr sz="1600">
                <a:solidFill>
                  <a:srgbClr val="FFFFFF"/>
                </a:solidFill>
              </a:defRPr>
            </a:lvl1pPr>
            <a:lvl2pPr rtl="0">
              <a:buFont typeface="Georgia"/>
              <a:buNone/>
              <a:defRPr sz="1200"/>
            </a:lvl2pPr>
            <a:lvl3pPr rtl="0">
              <a:buFont typeface="Georgia"/>
              <a:buNone/>
              <a:defRPr sz="1000"/>
            </a:lvl3pPr>
            <a:lvl4pPr rtl="0">
              <a:buFont typeface="Georgia"/>
              <a:buNone/>
              <a:defRPr sz="900"/>
            </a:lvl4pPr>
            <a:lvl5pPr rtl="0">
              <a:buFont typeface="Georgia"/>
              <a:buNone/>
              <a:defRPr sz="900"/>
            </a:lvl5pPr>
            <a:lvl6pPr>
              <a:defRPr/>
            </a:lvl6pPr>
            <a:lvl7pPr>
              <a:defRPr/>
            </a:lvl7pPr>
            <a:lvl8pPr>
              <a:defRPr/>
            </a:lvl8pPr>
            <a:lvl9pPr>
              <a:defRPr/>
            </a:lvl9pPr>
          </a:lstStyle>
          <a:p>
            <a:endParaRPr/>
          </a:p>
        </p:txBody>
      </p:sp>
      <p:sp>
        <p:nvSpPr>
          <p:cNvPr id="193" name="Shape 193"/>
          <p:cNvSpPr txBox="1">
            <a:spLocks noGrp="1"/>
          </p:cNvSpPr>
          <p:nvPr>
            <p:ph type="body" idx="2"/>
          </p:nvPr>
        </p:nvSpPr>
        <p:spPr>
          <a:xfrm>
            <a:off x="3124200" y="685800"/>
            <a:ext cx="5638800" cy="5410200"/>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000375" y="5029200"/>
            <a:ext cx="5867400" cy="1219199"/>
          </a:xfrm>
          <a:prstGeom prst="rect">
            <a:avLst/>
          </a:prstGeom>
          <a:noFill/>
          <a:ln>
            <a:noFill/>
          </a:ln>
        </p:spPr>
        <p:txBody>
          <a:bodyPr lIns="91425" tIns="91425" rIns="91425" bIns="91425" anchor="t" anchorCtr="0"/>
          <a:lstStyle>
            <a:lvl1pPr algn="l" rtl="0">
              <a:buFont typeface="Georgia"/>
              <a:buNone/>
              <a:defRPr sz="2400" b="1">
                <a:solidFill>
                  <a:schemeClr val="dk2"/>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3" name="Shape 213"/>
          <p:cNvSpPr>
            <a:spLocks noGrp="1"/>
          </p:cNvSpPr>
          <p:nvPr>
            <p:ph type="pic" idx="2"/>
          </p:nvPr>
        </p:nvSpPr>
        <p:spPr>
          <a:xfrm>
            <a:off x="3000375" y="609600"/>
            <a:ext cx="5867400" cy="4267199"/>
          </a:xfrm>
          <a:prstGeom prst="rect">
            <a:avLst/>
          </a:prstGeom>
          <a:noFill/>
          <a:ln>
            <a:noFill/>
          </a:ln>
        </p:spPr>
        <p:txBody>
          <a:bodyPr lIns="91425" tIns="91425" rIns="91425" bIns="91425" anchor="t" anchorCtr="0"/>
          <a:lstStyle>
            <a:lvl1pPr marL="0" marR="0" indent="0" algn="ctr" rtl="0">
              <a:buClr>
                <a:srgbClr val="7B9899"/>
              </a:buClr>
              <a:buFont typeface="Georgia"/>
              <a:buNone/>
              <a:defRPr sz="32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4" name="Shape 214"/>
          <p:cNvSpPr txBox="1">
            <a:spLocks noGrp="1"/>
          </p:cNvSpPr>
          <p:nvPr>
            <p:ph type="body" idx="1"/>
          </p:nvPr>
        </p:nvSpPr>
        <p:spPr>
          <a:xfrm>
            <a:off x="381000" y="990600"/>
            <a:ext cx="2438399" cy="5257799"/>
          </a:xfrm>
          <a:prstGeom prst="rect">
            <a:avLst/>
          </a:prstGeom>
          <a:noFill/>
          <a:ln>
            <a:noFill/>
          </a:ln>
        </p:spPr>
        <p:txBody>
          <a:bodyPr lIns="91425" tIns="91425" rIns="91425" bIns="91425" anchor="t" anchorCtr="0"/>
          <a:lstStyle>
            <a:lvl1pPr marL="0" indent="0" rtl="0">
              <a:spcAft>
                <a:spcPts val="1000"/>
              </a:spcAft>
              <a:buFont typeface="Georgia"/>
              <a:buNone/>
              <a:defRPr sz="1600">
                <a:solidFill>
                  <a:srgbClr val="FFFFFF"/>
                </a:solidFill>
              </a:defRPr>
            </a:lvl1pPr>
            <a:lvl2pPr rtl="0">
              <a:defRPr sz="1200"/>
            </a:lvl2pPr>
            <a:lvl3pPr rtl="0">
              <a:defRPr sz="1000"/>
            </a:lvl3pPr>
            <a:lvl4pPr rtl="0">
              <a:defRPr sz="900"/>
            </a:lvl4pPr>
            <a:lvl5pPr rtl="0">
              <a:defRPr sz="900"/>
            </a:lvl5pPr>
            <a:lvl6pPr>
              <a:defRPr/>
            </a:lvl6pPr>
            <a:lvl7pPr>
              <a:defRPr/>
            </a:lvl7pPr>
            <a:lvl8pPr>
              <a:defRPr/>
            </a:lvl8pPr>
            <a:lvl9pP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301625" y="228600"/>
            <a:ext cx="8534399" cy="758825"/>
          </a:xfrm>
          <a:prstGeom prst="rect">
            <a:avLst/>
          </a:prstGeom>
          <a:noFill/>
          <a:ln>
            <a:noFill/>
          </a:ln>
        </p:spPr>
        <p:txBody>
          <a:bodyPr lIns="91425" tIns="91425" rIns="91425" bIns="91425" anchor="t"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232" name="Shape 232"/>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304800" y="304800"/>
            <a:ext cx="6553200" cy="5821365"/>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
        <p:nvSpPr>
          <p:cNvPr id="250" name="Shape 250"/>
          <p:cNvSpPr txBox="1">
            <a:spLocks noGrp="1"/>
          </p:cNvSpPr>
          <p:nvPr>
            <p:ph type="title"/>
          </p:nvPr>
        </p:nvSpPr>
        <p:spPr>
          <a:xfrm>
            <a:off x="7391400" y="304801"/>
            <a:ext cx="1447800" cy="5851525"/>
          </a:xfrm>
          <a:prstGeom prst="rect">
            <a:avLst/>
          </a:prstGeom>
          <a:noFill/>
          <a:ln>
            <a:noFill/>
          </a:ln>
        </p:spPr>
        <p:txBody>
          <a:bodyPr lIns="91425" tIns="91425" rIns="91425" bIns="91425" anchor="t"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609600" y="0"/>
            <a:ext cx="7772400" cy="1143000"/>
          </a:xfrm>
          <a:prstGeom prst="rect">
            <a:avLst/>
          </a:prstGeom>
          <a:noFill/>
          <a:ln>
            <a:noFill/>
          </a:ln>
        </p:spPr>
        <p:txBody>
          <a:bodyPr lIns="91425" tIns="91425" rIns="91425" bIns="91425" anchor="b"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28" name="Shape 28"/>
          <p:cNvSpPr txBox="1">
            <a:spLocks noGrp="1"/>
          </p:cNvSpPr>
          <p:nvPr>
            <p:ph type="body" idx="1"/>
          </p:nvPr>
        </p:nvSpPr>
        <p:spPr>
          <a:xfrm>
            <a:off x="0" y="1371600"/>
            <a:ext cx="9144000" cy="4724400"/>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
        <p:nvSpPr>
          <p:cNvPr id="29" name="Shape 29"/>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30" name="Shape 30"/>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31" name="Shape 31"/>
          <p:cNvSpPr txBox="1">
            <a:spLocks noGrp="1"/>
          </p:cNvSpPr>
          <p:nvPr>
            <p:ph type="sldNum" idx="12"/>
          </p:nvPr>
        </p:nvSpPr>
        <p:spPr>
          <a:xfrm>
            <a:off x="4343400" y="1039812"/>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7"/>
        <p:cNvGrpSpPr/>
        <p:nvPr/>
      </p:nvGrpSpPr>
      <p:grpSpPr>
        <a:xfrm>
          <a:off x="0" y="0"/>
          <a:ext cx="0" cy="0"/>
          <a:chOff x="0" y="0"/>
          <a:chExt cx="0" cy="0"/>
        </a:xfrm>
      </p:grpSpPr>
      <p:sp>
        <p:nvSpPr>
          <p:cNvPr id="48" name="Shape 48"/>
          <p:cNvSpPr txBox="1">
            <a:spLocks noGrp="1"/>
          </p:cNvSpPr>
          <p:nvPr>
            <p:ph type="subTitle" idx="1"/>
          </p:nvPr>
        </p:nvSpPr>
        <p:spPr>
          <a:xfrm>
            <a:off x="1371600" y="2819400"/>
            <a:ext cx="6400799" cy="1752600"/>
          </a:xfrm>
          <a:prstGeom prst="rect">
            <a:avLst/>
          </a:prstGeom>
          <a:noFill/>
          <a:ln>
            <a:noFill/>
          </a:ln>
        </p:spPr>
        <p:txBody>
          <a:bodyPr lIns="91425" tIns="91425" rIns="91425" bIns="91425" anchor="t" anchorCtr="0"/>
          <a:lstStyle>
            <a:lvl1pPr marL="0" marR="0" indent="0" algn="ctr" rtl="0">
              <a:spcBef>
                <a:spcPts val="320"/>
              </a:spcBef>
              <a:spcAft>
                <a:spcPts val="0"/>
              </a:spcAft>
              <a:buClr>
                <a:schemeClr val="accent1"/>
              </a:buClr>
              <a:buFont typeface="Georgia"/>
              <a:buNone/>
              <a:defRPr sz="1600" b="1" i="0" u="none" strike="noStrike" cap="small" baseline="0">
                <a:solidFill>
                  <a:schemeClr val="dk2"/>
                </a:solidFill>
                <a:latin typeface="Georgia"/>
                <a:ea typeface="Georgia"/>
                <a:cs typeface="Georgia"/>
                <a:sym typeface="Georgia"/>
              </a:defRPr>
            </a:lvl1pPr>
            <a:lvl2pPr marL="457200" marR="0" indent="0" algn="ctr" rtl="0">
              <a:spcBef>
                <a:spcPts val="440"/>
              </a:spcBef>
              <a:spcAft>
                <a:spcPts val="0"/>
              </a:spcAft>
              <a:buClr>
                <a:schemeClr val="accent2"/>
              </a:buClr>
              <a:buFont typeface="Georgia"/>
              <a:buNone/>
              <a:defRPr sz="2200" b="0" i="0" u="none" strike="noStrike" cap="none" baseline="0">
                <a:solidFill>
                  <a:schemeClr val="dk2"/>
                </a:solidFill>
                <a:latin typeface="Georgia"/>
                <a:ea typeface="Georgia"/>
                <a:cs typeface="Georgia"/>
                <a:sym typeface="Georgia"/>
              </a:defRPr>
            </a:lvl2pPr>
            <a:lvl3pPr marL="914400" marR="0" indent="0" algn="ctr" rtl="0">
              <a:spcBef>
                <a:spcPts val="400"/>
              </a:spcBef>
              <a:spcAft>
                <a:spcPts val="0"/>
              </a:spcAft>
              <a:buClr>
                <a:srgbClr val="8CADAE"/>
              </a:buClr>
              <a:buFont typeface="Georgia"/>
              <a:buNone/>
              <a:defRPr sz="2000" b="0" i="0" u="none" strike="noStrike" cap="none" baseline="0">
                <a:solidFill>
                  <a:schemeClr val="dk1"/>
                </a:solidFill>
                <a:latin typeface="Georgia"/>
                <a:ea typeface="Georgia"/>
                <a:cs typeface="Georgia"/>
                <a:sym typeface="Georgia"/>
              </a:defRPr>
            </a:lvl3pPr>
            <a:lvl4pPr marL="1371600" marR="0" indent="0" algn="ctr" rtl="0">
              <a:spcBef>
                <a:spcPts val="400"/>
              </a:spcBef>
              <a:spcAft>
                <a:spcPts val="0"/>
              </a:spcAft>
              <a:buClr>
                <a:srgbClr val="8C7B70"/>
              </a:buClr>
              <a:buFont typeface="Georgia"/>
              <a:buNone/>
              <a:defRPr sz="2000" b="0" i="0" u="none" strike="noStrike" cap="none" baseline="0">
                <a:solidFill>
                  <a:schemeClr val="dk2"/>
                </a:solidFill>
                <a:latin typeface="Georgia"/>
                <a:ea typeface="Georgia"/>
                <a:cs typeface="Georgia"/>
                <a:sym typeface="Georgia"/>
              </a:defRPr>
            </a:lvl4pPr>
            <a:lvl5pPr marL="1828800" marR="0" indent="0" algn="ctr" rtl="0">
              <a:spcBef>
                <a:spcPts val="360"/>
              </a:spcBef>
              <a:spcAft>
                <a:spcPts val="0"/>
              </a:spcAft>
              <a:buClr>
                <a:srgbClr val="8FB08C"/>
              </a:buClr>
              <a:buFont typeface="Georgia"/>
              <a:buNone/>
              <a:defRPr sz="1800" b="0" i="0" u="none" strike="noStrike" cap="none" baseline="0">
                <a:solidFill>
                  <a:schemeClr val="dk1"/>
                </a:solidFill>
                <a:latin typeface="Georgia"/>
                <a:ea typeface="Georgia"/>
                <a:cs typeface="Georgia"/>
                <a:sym typeface="Georgia"/>
              </a:defRPr>
            </a:lvl5pPr>
            <a:lvl6pPr marL="2286000" marR="0" indent="0" algn="ctr" rtl="0">
              <a:spcBef>
                <a:spcPts val="360"/>
              </a:spcBef>
              <a:buClr>
                <a:schemeClr val="accent6"/>
              </a:buClr>
              <a:buFont typeface="Georgia"/>
              <a:buNone/>
              <a:defRPr sz="1800" b="0" i="0" u="none" strike="noStrike" cap="none" baseline="0">
                <a:solidFill>
                  <a:schemeClr val="dk1"/>
                </a:solidFill>
                <a:latin typeface="Georgia"/>
                <a:ea typeface="Georgia"/>
                <a:cs typeface="Georgia"/>
                <a:sym typeface="Georgia"/>
              </a:defRPr>
            </a:lvl6pPr>
            <a:lvl7pPr marL="2743200" marR="0" indent="0" algn="ctr" rtl="0">
              <a:spcBef>
                <a:spcPts val="320"/>
              </a:spcBef>
              <a:buClr>
                <a:srgbClr val="9C4A36"/>
              </a:buClr>
              <a:buFont typeface="Georgia"/>
              <a:buNone/>
              <a:defRPr sz="1600" b="0" i="0" u="none" strike="noStrike" cap="none" baseline="0">
                <a:solidFill>
                  <a:schemeClr val="dk1"/>
                </a:solidFill>
                <a:latin typeface="Georgia"/>
                <a:ea typeface="Georgia"/>
                <a:cs typeface="Georgia"/>
                <a:sym typeface="Georgia"/>
              </a:defRPr>
            </a:lvl7pPr>
            <a:lvl8pPr marL="3200400" marR="0" indent="0" algn="ctr" rtl="0">
              <a:spcBef>
                <a:spcPts val="320"/>
              </a:spcBef>
              <a:buClr>
                <a:srgbClr val="9C4A36"/>
              </a:buClr>
              <a:buFont typeface="Georgia"/>
              <a:buNone/>
              <a:defRPr sz="1600" b="0" i="0" u="none" strike="noStrike" cap="none" baseline="0">
                <a:solidFill>
                  <a:schemeClr val="dk1"/>
                </a:solidFill>
                <a:latin typeface="Georgia"/>
                <a:ea typeface="Georgia"/>
                <a:cs typeface="Georgia"/>
                <a:sym typeface="Georgia"/>
              </a:defRPr>
            </a:lvl8pPr>
            <a:lvl9pPr marL="3657600" marR="0" indent="0" algn="ctr" rtl="0">
              <a:spcBef>
                <a:spcPts val="280"/>
              </a:spcBef>
              <a:buClr>
                <a:srgbClr val="998700"/>
              </a:buClr>
              <a:buFont typeface="Georgia"/>
              <a:buNone/>
              <a:defRPr sz="1400" b="0" i="0" u="none" strike="noStrike" cap="small" baseline="0">
                <a:solidFill>
                  <a:schemeClr val="dk1"/>
                </a:solidFill>
                <a:latin typeface="Georgia"/>
                <a:ea typeface="Georgia"/>
                <a:cs typeface="Georgia"/>
                <a:sym typeface="Georgia"/>
              </a:defRPr>
            </a:lvl9pPr>
          </a:lstStyle>
          <a:p>
            <a:endParaRPr/>
          </a:p>
        </p:txBody>
      </p:sp>
      <p:sp>
        <p:nvSpPr>
          <p:cNvPr id="49" name="Shape 49"/>
          <p:cNvSpPr txBox="1">
            <a:spLocks noGrp="1"/>
          </p:cNvSpPr>
          <p:nvPr>
            <p:ph type="ctrTitle"/>
          </p:nvPr>
        </p:nvSpPr>
        <p:spPr>
          <a:xfrm>
            <a:off x="685800" y="381000"/>
            <a:ext cx="7772400" cy="1752600"/>
          </a:xfrm>
          <a:prstGeom prst="rect">
            <a:avLst/>
          </a:prstGeom>
          <a:noFill/>
          <a:ln>
            <a:noFill/>
          </a:ln>
        </p:spPr>
        <p:txBody>
          <a:bodyPr lIns="91425" tIns="91425" rIns="91425" bIns="91425" anchor="t" anchorCtr="0"/>
          <a:lstStyle>
            <a:lvl1pPr marL="0" marR="0" indent="0" algn="ctr" rtl="0">
              <a:spcBef>
                <a:spcPts val="0"/>
              </a:spcBef>
              <a:spcAft>
                <a:spcPts val="0"/>
              </a:spcAft>
              <a:defRPr sz="4200" b="0" i="0" u="none" strike="noStrike" cap="none" baseline="0">
                <a:solidFill>
                  <a:schemeClr val="accent1"/>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01625" y="228600"/>
            <a:ext cx="8534399" cy="758825"/>
          </a:xfrm>
          <a:prstGeom prst="rect">
            <a:avLst/>
          </a:prstGeom>
          <a:noFill/>
          <a:ln>
            <a:noFill/>
          </a:ln>
        </p:spPr>
        <p:txBody>
          <a:bodyPr lIns="91425" tIns="91425" rIns="91425" bIns="91425" anchor="t" anchorCtr="0"/>
          <a:lstStyle>
            <a:lvl1pPr rtl="0">
              <a:defRPr>
                <a:solidFill>
                  <a:srgbClr val="BFBFBF"/>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7" name="Shape 67"/>
          <p:cNvSpPr txBox="1">
            <a:spLocks noGrp="1"/>
          </p:cNvSpPr>
          <p:nvPr>
            <p:ph type="body" idx="1"/>
          </p:nvPr>
        </p:nvSpPr>
        <p:spPr>
          <a:xfrm>
            <a:off x="301752" y="1527048"/>
            <a:ext cx="8503920" cy="4572000"/>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70" name="Shape 70"/>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
        <p:nvSpPr>
          <p:cNvPr id="71" name="Shape 71"/>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72" name="Shape 72"/>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73" name="Shape 73"/>
          <p:cNvSpPr txBox="1">
            <a:spLocks noGrp="1"/>
          </p:cNvSpPr>
          <p:nvPr>
            <p:ph type="sldNum" idx="12"/>
          </p:nvPr>
        </p:nvSpPr>
        <p:spPr>
          <a:xfrm>
            <a:off x="4362450" y="1027112"/>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1368425" y="2743200"/>
            <a:ext cx="6480174" cy="1673224"/>
          </a:xfrm>
          <a:prstGeom prst="rect">
            <a:avLst/>
          </a:prstGeom>
          <a:noFill/>
          <a:ln>
            <a:noFill/>
          </a:ln>
        </p:spPr>
        <p:txBody>
          <a:bodyPr lIns="91425" tIns="91425" rIns="91425" bIns="91425" anchor="t" anchorCtr="0"/>
          <a:lstStyle>
            <a:lvl1pPr marL="0" indent="0" algn="ctr" rtl="0">
              <a:buFont typeface="Georgia"/>
              <a:buNone/>
              <a:defRPr sz="1600" b="1" cap="small" baseline="0">
                <a:solidFill>
                  <a:schemeClr val="dk2"/>
                </a:solidFill>
              </a:defRPr>
            </a:lvl1pPr>
            <a:lvl2pPr rtl="0">
              <a:buFont typeface="Georgia"/>
              <a:buNone/>
              <a:defRPr sz="1800">
                <a:solidFill>
                  <a:srgbClr val="3F3F3F"/>
                </a:solidFill>
              </a:defRPr>
            </a:lvl2pPr>
            <a:lvl3pPr rtl="0">
              <a:buFont typeface="Georgia"/>
              <a:buNone/>
              <a:defRPr sz="1600">
                <a:solidFill>
                  <a:srgbClr val="3F3F3F"/>
                </a:solidFill>
              </a:defRPr>
            </a:lvl3pPr>
            <a:lvl4pPr rtl="0">
              <a:buFont typeface="Georgia"/>
              <a:buNone/>
              <a:defRPr sz="1400">
                <a:solidFill>
                  <a:srgbClr val="3F3F3F"/>
                </a:solidFill>
              </a:defRPr>
            </a:lvl4pPr>
            <a:lvl5pPr rtl="0">
              <a:buFont typeface="Georgia"/>
              <a:buNone/>
              <a:defRPr sz="1400">
                <a:solidFill>
                  <a:srgbClr val="3F3F3F"/>
                </a:solidFill>
              </a:defRPr>
            </a:lvl5pPr>
            <a:lvl6pPr>
              <a:defRPr/>
            </a:lvl6pPr>
            <a:lvl7pPr>
              <a:defRPr/>
            </a:lvl7pPr>
            <a:lvl8pPr>
              <a:defRPr/>
            </a:lvl8pPr>
            <a:lvl9pPr>
              <a:defRPr/>
            </a:lvl9pPr>
          </a:lstStyle>
          <a:p>
            <a:endParaRPr/>
          </a:p>
        </p:txBody>
      </p:sp>
      <p:sp>
        <p:nvSpPr>
          <p:cNvPr id="93" name="Shape 93"/>
          <p:cNvSpPr txBox="1">
            <a:spLocks noGrp="1"/>
          </p:cNvSpPr>
          <p:nvPr>
            <p:ph type="title"/>
          </p:nvPr>
        </p:nvSpPr>
        <p:spPr>
          <a:xfrm>
            <a:off x="722312" y="533400"/>
            <a:ext cx="7772400" cy="1524000"/>
          </a:xfrm>
          <a:prstGeom prst="rect">
            <a:avLst/>
          </a:prstGeom>
          <a:noFill/>
          <a:ln>
            <a:noFill/>
          </a:ln>
        </p:spPr>
        <p:txBody>
          <a:bodyPr lIns="91425" tIns="91425" rIns="91425" bIns="91425" anchor="t" anchorCtr="0"/>
          <a:lstStyle>
            <a:lvl1pPr algn="ctr" rtl="0">
              <a:buFont typeface="Georgia"/>
              <a:buNone/>
              <a:defRPr sz="4200" b="0" cap="none" baseline="0">
                <a:solidFill>
                  <a:srgbClr val="FFFFFF"/>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722312" y="533400"/>
            <a:ext cx="7772400" cy="1524000"/>
          </a:xfrm>
          <a:prstGeom prst="rect">
            <a:avLst/>
          </a:prstGeom>
          <a:noFill/>
          <a:ln>
            <a:noFill/>
          </a:ln>
        </p:spPr>
        <p:txBody>
          <a:bodyPr lIns="91425" tIns="91425" rIns="91425" bIns="91425" anchor="b"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96" name="Shape 96"/>
          <p:cNvSpPr txBox="1">
            <a:spLocks noGrp="1"/>
          </p:cNvSpPr>
          <p:nvPr>
            <p:ph type="body" idx="1"/>
          </p:nvPr>
        </p:nvSpPr>
        <p:spPr>
          <a:xfrm>
            <a:off x="1368425" y="2743200"/>
            <a:ext cx="6480174" cy="1673224"/>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
        <p:nvSpPr>
          <p:cNvPr id="97" name="Shape 97"/>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98" name="Shape 98"/>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99" name="Shape 99"/>
          <p:cNvSpPr txBox="1">
            <a:spLocks noGrp="1"/>
          </p:cNvSpPr>
          <p:nvPr>
            <p:ph type="sldNum" idx="12"/>
          </p:nvPr>
        </p:nvSpPr>
        <p:spPr>
          <a:xfrm>
            <a:off x="4343400" y="2198686"/>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01752" y="228600"/>
            <a:ext cx="8534399" cy="758951"/>
          </a:xfrm>
          <a:prstGeom prst="rect">
            <a:avLst/>
          </a:prstGeom>
          <a:noFill/>
          <a:ln>
            <a:noFill/>
          </a:ln>
        </p:spPr>
        <p:txBody>
          <a:bodyPr lIns="91425" tIns="91425" rIns="91425" bIns="91425" anchor="t"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118" name="Shape 118"/>
          <p:cNvSpPr txBox="1">
            <a:spLocks noGrp="1"/>
          </p:cNvSpPr>
          <p:nvPr>
            <p:ph type="body" idx="1"/>
          </p:nvPr>
        </p:nvSpPr>
        <p:spPr>
          <a:xfrm>
            <a:off x="301752" y="1371600"/>
            <a:ext cx="4038599" cy="4681727"/>
          </a:xfrm>
          <a:prstGeom prst="rect">
            <a:avLst/>
          </a:prstGeom>
          <a:noFill/>
          <a:ln>
            <a:noFill/>
          </a:ln>
        </p:spPr>
        <p:txBody>
          <a:bodyPr lIns="91425" tIns="91425" rIns="91425" bIns="91425" anchor="t" anchorCtr="0"/>
          <a:lstStyle>
            <a:lvl1pPr rtl="0">
              <a:defRPr sz="250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19" name="Shape 119"/>
          <p:cNvSpPr txBox="1">
            <a:spLocks noGrp="1"/>
          </p:cNvSpPr>
          <p:nvPr>
            <p:ph type="body" idx="2"/>
          </p:nvPr>
        </p:nvSpPr>
        <p:spPr>
          <a:xfrm>
            <a:off x="4800600" y="1371600"/>
            <a:ext cx="4038599" cy="4681727"/>
          </a:xfrm>
          <a:prstGeom prst="rect">
            <a:avLst/>
          </a:prstGeom>
          <a:noFill/>
          <a:ln>
            <a:noFill/>
          </a:ln>
        </p:spPr>
        <p:txBody>
          <a:bodyPr lIns="91425" tIns="91425" rIns="91425" bIns="91425" anchor="t" anchorCtr="0"/>
          <a:lstStyle>
            <a:lvl1pPr rtl="0">
              <a:defRPr sz="250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301752" y="1524000"/>
            <a:ext cx="4040187" cy="732974"/>
          </a:xfrm>
          <a:prstGeom prst="rect">
            <a:avLst/>
          </a:prstGeom>
          <a:noFill/>
          <a:ln>
            <a:noFill/>
          </a:ln>
        </p:spPr>
        <p:txBody>
          <a:bodyPr lIns="91425" tIns="91425" rIns="91425" bIns="91425" anchor="ctr" anchorCtr="0"/>
          <a:lstStyle>
            <a:lvl1pPr marL="0" indent="0" rtl="0">
              <a:buFont typeface="Georgia"/>
              <a:buNone/>
              <a:defRPr sz="2200" b="1">
                <a:solidFill>
                  <a:srgbClr val="FFFFFF"/>
                </a:solidFill>
              </a:defRPr>
            </a:lvl1pPr>
            <a:lvl2pPr rtl="0">
              <a:buFont typeface="Georgia"/>
              <a:buNone/>
              <a:defRPr sz="2000" b="1"/>
            </a:lvl2pPr>
            <a:lvl3pPr rtl="0">
              <a:buFont typeface="Georgia"/>
              <a:buNone/>
              <a:defRPr sz="1800" b="1"/>
            </a:lvl3pPr>
            <a:lvl4pPr rtl="0">
              <a:buFont typeface="Georgia"/>
              <a:buNone/>
              <a:defRPr sz="1600" b="1"/>
            </a:lvl4pPr>
            <a:lvl5pPr rtl="0">
              <a:buFont typeface="Georgia"/>
              <a:buNone/>
              <a:defRPr sz="1600" b="1"/>
            </a:lvl5pPr>
            <a:lvl6pPr>
              <a:defRPr/>
            </a:lvl6pPr>
            <a:lvl7pPr>
              <a:defRPr/>
            </a:lvl7pPr>
            <a:lvl8pPr>
              <a:defRPr/>
            </a:lvl8pPr>
            <a:lvl9pPr>
              <a:defRPr/>
            </a:lvl9pPr>
          </a:lstStyle>
          <a:p>
            <a:endParaRPr/>
          </a:p>
        </p:txBody>
      </p:sp>
      <p:sp>
        <p:nvSpPr>
          <p:cNvPr id="139" name="Shape 139"/>
          <p:cNvSpPr txBox="1">
            <a:spLocks noGrp="1"/>
          </p:cNvSpPr>
          <p:nvPr>
            <p:ph type="body" idx="2"/>
          </p:nvPr>
        </p:nvSpPr>
        <p:spPr>
          <a:xfrm>
            <a:off x="4791330" y="1524000"/>
            <a:ext cx="4041774" cy="731519"/>
          </a:xfrm>
          <a:prstGeom prst="rect">
            <a:avLst/>
          </a:prstGeom>
          <a:noFill/>
          <a:ln>
            <a:noFill/>
          </a:ln>
        </p:spPr>
        <p:txBody>
          <a:bodyPr lIns="91425" tIns="91425" rIns="91425" bIns="91425" anchor="ctr" anchorCtr="0"/>
          <a:lstStyle>
            <a:lvl1pPr marL="0" indent="0" rtl="0">
              <a:buFont typeface="Georgia"/>
              <a:buNone/>
              <a:defRPr sz="2200" b="1"/>
            </a:lvl1pPr>
            <a:lvl2pPr rtl="0">
              <a:buFont typeface="Georgia"/>
              <a:buNone/>
              <a:defRPr sz="2000" b="1"/>
            </a:lvl2pPr>
            <a:lvl3pPr rtl="0">
              <a:buFont typeface="Georgia"/>
              <a:buNone/>
              <a:defRPr sz="1800" b="1"/>
            </a:lvl3pPr>
            <a:lvl4pPr rtl="0">
              <a:buFont typeface="Georgia"/>
              <a:buNone/>
              <a:defRPr sz="1600" b="1"/>
            </a:lvl4pPr>
            <a:lvl5pPr rtl="0">
              <a:buFont typeface="Georgia"/>
              <a:buNone/>
              <a:defRPr sz="1600" b="1"/>
            </a:lvl5pPr>
            <a:lvl6pPr>
              <a:defRPr/>
            </a:lvl6pPr>
            <a:lvl7pPr>
              <a:defRPr/>
            </a:lvl7pPr>
            <a:lvl8pPr>
              <a:defRPr/>
            </a:lvl8pPr>
            <a:lvl9pPr>
              <a:defRPr/>
            </a:lvl9pPr>
          </a:lstStyle>
          <a:p>
            <a:endParaRPr/>
          </a:p>
        </p:txBody>
      </p:sp>
      <p:sp>
        <p:nvSpPr>
          <p:cNvPr id="140" name="Shape 140"/>
          <p:cNvSpPr txBox="1">
            <a:spLocks noGrp="1"/>
          </p:cNvSpPr>
          <p:nvPr>
            <p:ph type="body" idx="3"/>
          </p:nvPr>
        </p:nvSpPr>
        <p:spPr>
          <a:xfrm>
            <a:off x="301752" y="2471383"/>
            <a:ext cx="4041648" cy="3818403"/>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
        <p:nvSpPr>
          <p:cNvPr id="141" name="Shape 141"/>
          <p:cNvSpPr txBox="1">
            <a:spLocks noGrp="1"/>
          </p:cNvSpPr>
          <p:nvPr>
            <p:ph type="body" idx="4"/>
          </p:nvPr>
        </p:nvSpPr>
        <p:spPr>
          <a:xfrm>
            <a:off x="4800600" y="2471383"/>
            <a:ext cx="4038599" cy="3822191"/>
          </a:xfrm>
          <a:prstGeom prst="rect">
            <a:avLst/>
          </a:prstGeom>
          <a:noFill/>
          <a:ln>
            <a:noFill/>
          </a:ln>
        </p:spPr>
        <p:txBody>
          <a:bodyPr lIns="91425" tIns="91425" rIns="91425" bIns="91425" anchor="t" anchorCtr="0"/>
          <a:lstStyle>
            <a:lvl1pPr marL="273050" indent="-184150" algn="l" rtl="0">
              <a:spcBef>
                <a:spcPts val="540"/>
              </a:spcBef>
              <a:spcAft>
                <a:spcPts val="0"/>
              </a:spcAft>
              <a:buClr>
                <a:schemeClr val="accent1"/>
              </a:buClr>
              <a:buFont typeface="Arial"/>
              <a:buChar char="•"/>
              <a:defRPr sz="2700">
                <a:solidFill>
                  <a:schemeClr val="dk1"/>
                </a:solidFill>
                <a:latin typeface="Georgia"/>
                <a:ea typeface="Georgia"/>
                <a:cs typeface="Georgia"/>
                <a:sym typeface="Georgia"/>
              </a:defRPr>
            </a:lvl1pPr>
            <a:lvl2pPr marL="547688" indent="-223837" algn="l" rtl="0">
              <a:spcBef>
                <a:spcPts val="440"/>
              </a:spcBef>
              <a:spcAft>
                <a:spcPts val="0"/>
              </a:spcAft>
              <a:buClr>
                <a:schemeClr val="accent2"/>
              </a:buClr>
              <a:buFont typeface="Arial"/>
              <a:buChar char="•"/>
              <a:defRPr sz="2200">
                <a:solidFill>
                  <a:schemeClr val="dk2"/>
                </a:solidFill>
                <a:latin typeface="Georgia"/>
                <a:ea typeface="Georgia"/>
                <a:cs typeface="Georgia"/>
                <a:sym typeface="Georgia"/>
              </a:defRPr>
            </a:lvl2pPr>
            <a:lvl3pPr marL="822325" indent="-180975" algn="l" rtl="0">
              <a:spcBef>
                <a:spcPts val="400"/>
              </a:spcBef>
              <a:spcAft>
                <a:spcPts val="0"/>
              </a:spcAft>
              <a:buClr>
                <a:srgbClr val="8CADAE"/>
              </a:buClr>
              <a:buFont typeface="Arial"/>
              <a:buChar char="•"/>
              <a:defRPr sz="2000">
                <a:solidFill>
                  <a:schemeClr val="dk1"/>
                </a:solidFill>
                <a:latin typeface="Georgia"/>
                <a:ea typeface="Georgia"/>
                <a:cs typeface="Georgia"/>
                <a:sym typeface="Georgia"/>
              </a:defRPr>
            </a:lvl3pPr>
            <a:lvl4pPr marL="1096963" indent="-179387" algn="l" rtl="0">
              <a:spcBef>
                <a:spcPts val="400"/>
              </a:spcBef>
              <a:spcAft>
                <a:spcPts val="0"/>
              </a:spcAft>
              <a:buClr>
                <a:srgbClr val="8C7B70"/>
              </a:buClr>
              <a:buFont typeface="Arial"/>
              <a:buChar char="•"/>
              <a:defRPr sz="2000">
                <a:solidFill>
                  <a:schemeClr val="dk2"/>
                </a:solidFill>
                <a:latin typeface="Georgia"/>
                <a:ea typeface="Georgia"/>
                <a:cs typeface="Georgia"/>
                <a:sym typeface="Georgia"/>
              </a:defRPr>
            </a:lvl4pPr>
            <a:lvl5pPr marL="1371600" indent="-158750" algn="l" rtl="0">
              <a:spcBef>
                <a:spcPts val="360"/>
              </a:spcBef>
              <a:spcAft>
                <a:spcPts val="0"/>
              </a:spcAft>
              <a:buClr>
                <a:srgbClr val="8FB08C"/>
              </a:buClr>
              <a:buFont typeface="Arial"/>
              <a:buChar char="•"/>
              <a:defRPr>
                <a:solidFill>
                  <a:schemeClr val="dk1"/>
                </a:solidFill>
                <a:latin typeface="Georgia"/>
                <a:ea typeface="Georgia"/>
                <a:cs typeface="Georgia"/>
                <a:sym typeface="Georgia"/>
              </a:defRPr>
            </a:lvl5pPr>
            <a:lvl6pPr marL="1645920" indent="-131445" algn="l" rtl="0">
              <a:spcBef>
                <a:spcPts val="360"/>
              </a:spcBef>
              <a:buClr>
                <a:schemeClr val="accent6"/>
              </a:buClr>
              <a:buFont typeface="Arial"/>
              <a:buChar char="•"/>
              <a:defRPr sz="1800">
                <a:solidFill>
                  <a:schemeClr val="dk1"/>
                </a:solidFill>
                <a:latin typeface="Georgia"/>
                <a:ea typeface="Georgia"/>
                <a:cs typeface="Georgia"/>
                <a:sym typeface="Georgia"/>
              </a:defRPr>
            </a:lvl6pPr>
            <a:lvl7pPr marL="1920240" indent="-139064" algn="l" rtl="0">
              <a:spcBef>
                <a:spcPts val="320"/>
              </a:spcBef>
              <a:buClr>
                <a:srgbClr val="9C4A36"/>
              </a:buClr>
              <a:buFont typeface="Arial"/>
              <a:buChar char="•"/>
              <a:defRPr sz="1600" baseline="0">
                <a:solidFill>
                  <a:schemeClr val="dk1"/>
                </a:solidFill>
                <a:latin typeface="Georgia"/>
                <a:ea typeface="Georgia"/>
                <a:cs typeface="Georgia"/>
                <a:sym typeface="Georgia"/>
              </a:defRPr>
            </a:lvl7pPr>
            <a:lvl8pPr marL="2103120" indent="-125095" algn="l" rtl="0">
              <a:spcBef>
                <a:spcPts val="320"/>
              </a:spcBef>
              <a:buClr>
                <a:srgbClr val="9C4A36"/>
              </a:buClr>
              <a:buFont typeface="Arial"/>
              <a:buChar char="•"/>
              <a:defRPr sz="1600">
                <a:solidFill>
                  <a:schemeClr val="dk1"/>
                </a:solidFill>
                <a:latin typeface="Georgia"/>
                <a:ea typeface="Georgia"/>
                <a:cs typeface="Georgia"/>
                <a:sym typeface="Georgia"/>
              </a:defRPr>
            </a:lvl8pPr>
            <a:lvl9pPr marL="2377440" indent="-145414" algn="l" rtl="0">
              <a:spcBef>
                <a:spcPts val="280"/>
              </a:spcBef>
              <a:buClr>
                <a:srgbClr val="998700"/>
              </a:buClr>
              <a:buFont typeface="Arial"/>
              <a:buChar char="•"/>
              <a:defRPr sz="1400" cap="small" baseline="0">
                <a:solidFill>
                  <a:schemeClr val="dk1"/>
                </a:solidFill>
                <a:latin typeface="Georgia"/>
                <a:ea typeface="Georgia"/>
                <a:cs typeface="Georgia"/>
                <a:sym typeface="Georgia"/>
              </a:defRPr>
            </a:lvl9pPr>
          </a:lstStyle>
          <a:p>
            <a:endParaRPr/>
          </a:p>
        </p:txBody>
      </p:sp>
      <p:sp>
        <p:nvSpPr>
          <p:cNvPr id="142" name="Shape 142"/>
          <p:cNvSpPr txBox="1">
            <a:spLocks noGrp="1"/>
          </p:cNvSpPr>
          <p:nvPr>
            <p:ph type="title"/>
          </p:nvPr>
        </p:nvSpPr>
        <p:spPr>
          <a:xfrm>
            <a:off x="301625" y="228600"/>
            <a:ext cx="8534399" cy="758825"/>
          </a:xfrm>
          <a:prstGeom prst="rect">
            <a:avLst/>
          </a:prstGeom>
          <a:noFill/>
          <a:ln>
            <a:noFill/>
          </a:ln>
        </p:spPr>
        <p:txBody>
          <a:bodyPr lIns="91425" tIns="91425" rIns="91425" bIns="91425" anchor="t" anchorCtr="0"/>
          <a:lstStyle>
            <a:lvl1pPr algn="ctr" rtl="0">
              <a:spcBef>
                <a:spcPts val="0"/>
              </a:spcBef>
              <a:spcAft>
                <a:spcPts val="0"/>
              </a:spcAft>
              <a:defRPr sz="3300">
                <a:solidFill>
                  <a:srgbClr val="7B9899"/>
                </a:solidFill>
                <a:latin typeface="Georgia"/>
                <a:ea typeface="Georgia"/>
                <a:cs typeface="Georgia"/>
                <a:sym typeface="Georgia"/>
              </a:defRPr>
            </a:lvl1pPr>
            <a:lvl2pPr algn="ctr" rtl="0">
              <a:spcBef>
                <a:spcPts val="0"/>
              </a:spcBef>
              <a:spcAft>
                <a:spcPts val="0"/>
              </a:spcAft>
              <a:defRPr sz="3300">
                <a:solidFill>
                  <a:srgbClr val="7B9899"/>
                </a:solidFill>
                <a:latin typeface="Georgia"/>
                <a:ea typeface="Georgia"/>
                <a:cs typeface="Georgia"/>
                <a:sym typeface="Georgia"/>
              </a:defRPr>
            </a:lvl2pPr>
            <a:lvl3pPr algn="ctr" rtl="0">
              <a:spcBef>
                <a:spcPts val="0"/>
              </a:spcBef>
              <a:spcAft>
                <a:spcPts val="0"/>
              </a:spcAft>
              <a:defRPr sz="3300">
                <a:solidFill>
                  <a:srgbClr val="7B9899"/>
                </a:solidFill>
                <a:latin typeface="Georgia"/>
                <a:ea typeface="Georgia"/>
                <a:cs typeface="Georgia"/>
                <a:sym typeface="Georgia"/>
              </a:defRPr>
            </a:lvl3pPr>
            <a:lvl4pPr algn="ctr" rtl="0">
              <a:spcBef>
                <a:spcPts val="0"/>
              </a:spcBef>
              <a:spcAft>
                <a:spcPts val="0"/>
              </a:spcAft>
              <a:defRPr sz="3300">
                <a:solidFill>
                  <a:srgbClr val="7B9899"/>
                </a:solidFill>
                <a:latin typeface="Georgia"/>
                <a:ea typeface="Georgia"/>
                <a:cs typeface="Georgia"/>
                <a:sym typeface="Georgia"/>
              </a:defRPr>
            </a:lvl4pPr>
            <a:lvl5pPr algn="ctr" rtl="0">
              <a:spcBef>
                <a:spcPts val="0"/>
              </a:spcBef>
              <a:spcAft>
                <a:spcPts val="0"/>
              </a:spcAft>
              <a:defRPr sz="3300">
                <a:solidFill>
                  <a:srgbClr val="7B9899"/>
                </a:solidFill>
                <a:latin typeface="Georgia"/>
                <a:ea typeface="Georgia"/>
                <a:cs typeface="Georgia"/>
                <a:sym typeface="Georgia"/>
              </a:defRPr>
            </a:lvl5pPr>
            <a:lvl6pPr marL="457200" algn="ctr" rtl="0">
              <a:spcBef>
                <a:spcPts val="0"/>
              </a:spcBef>
              <a:spcAft>
                <a:spcPts val="0"/>
              </a:spcAft>
              <a:defRPr sz="3300">
                <a:solidFill>
                  <a:srgbClr val="7B9899"/>
                </a:solidFill>
                <a:latin typeface="Georgia"/>
                <a:ea typeface="Georgia"/>
                <a:cs typeface="Georgia"/>
                <a:sym typeface="Georgia"/>
              </a:defRPr>
            </a:lvl6pPr>
            <a:lvl7pPr marL="914400" algn="ctr" rtl="0">
              <a:spcBef>
                <a:spcPts val="0"/>
              </a:spcBef>
              <a:spcAft>
                <a:spcPts val="0"/>
              </a:spcAft>
              <a:defRPr sz="3300">
                <a:solidFill>
                  <a:srgbClr val="7B9899"/>
                </a:solidFill>
                <a:latin typeface="Georgia"/>
                <a:ea typeface="Georgia"/>
                <a:cs typeface="Georgia"/>
                <a:sym typeface="Georgia"/>
              </a:defRPr>
            </a:lvl7pPr>
            <a:lvl8pPr marL="1371600" algn="ctr" rtl="0">
              <a:spcBef>
                <a:spcPts val="0"/>
              </a:spcBef>
              <a:spcAft>
                <a:spcPts val="0"/>
              </a:spcAft>
              <a:defRPr sz="3300">
                <a:solidFill>
                  <a:srgbClr val="7B9899"/>
                </a:solidFill>
                <a:latin typeface="Georgia"/>
                <a:ea typeface="Georgia"/>
                <a:cs typeface="Georgia"/>
                <a:sym typeface="Georgia"/>
              </a:defRPr>
            </a:lvl8pPr>
            <a:lvl9pPr marL="1828800" algn="ctr" rtl="0">
              <a:spcBef>
                <a:spcPts val="0"/>
              </a:spcBef>
              <a:spcAft>
                <a:spcPts val="0"/>
              </a:spcAft>
              <a:defRPr sz="3300">
                <a:solidFill>
                  <a:srgbClr val="7B9899"/>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4.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5.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1.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0" name="Shape 10"/>
          <p:cNvSpPr/>
          <p:nvPr/>
        </p:nvSpPr>
        <p:spPr>
          <a:xfrm>
            <a:off x="0" y="0"/>
            <a:ext cx="9144000" cy="1393825"/>
          </a:xfrm>
          <a:prstGeom prst="rect">
            <a:avLst/>
          </a:prstGeom>
          <a:solidFill>
            <a:srgbClr val="FFFFFF"/>
          </a:solidFill>
          <a:ln>
            <a:noFill/>
          </a:ln>
        </p:spPr>
        <p:txBody>
          <a:bodyPr lIns="91425" tIns="45700" rIns="91425" bIns="45700" anchor="ctr" anchorCtr="0">
            <a:noAutofit/>
          </a:bodyPr>
          <a:lstStyle/>
          <a:p>
            <a:endParaRPr/>
          </a:p>
        </p:txBody>
      </p:sp>
      <p:sp>
        <p:nvSpPr>
          <p:cNvPr id="11" name="Shape 11"/>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2" name="Shape 12"/>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3" name="Shape 13"/>
          <p:cNvSpPr/>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14" name="Shape 14"/>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5" name="Shape 15"/>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6" name="Shape 16"/>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17" name="Shape 17"/>
          <p:cNvCxnSpPr/>
          <p:nvPr/>
        </p:nvCxnSpPr>
        <p:spPr>
          <a:xfrm>
            <a:off x="152400" y="1276350"/>
            <a:ext cx="8832849" cy="0"/>
          </a:xfrm>
          <a:prstGeom prst="straightConnector1">
            <a:avLst/>
          </a:prstGeom>
          <a:noFill/>
          <a:ln w="9525" cap="rnd">
            <a:solidFill>
              <a:srgbClr val="7B9899"/>
            </a:solidFill>
            <a:prstDash val="solid"/>
            <a:miter/>
            <a:headEnd type="none" w="med" len="med"/>
            <a:tailEnd type="none" w="med" len="med"/>
          </a:ln>
        </p:spPr>
      </p:cxnSp>
      <p:sp>
        <p:nvSpPr>
          <p:cNvPr id="18" name="Shape 18"/>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19" name="Shape 19"/>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20" name="Shape 20"/>
          <p:cNvSpPr txBox="1">
            <a:spLocks noGrp="1"/>
          </p:cNvSpPr>
          <p:nvPr>
            <p:ph type="sldNum" idx="12"/>
          </p:nvPr>
        </p:nvSpPr>
        <p:spPr>
          <a:xfrm>
            <a:off x="4343400" y="1039812"/>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 name="Shape 21"/>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22" name="Shape 22"/>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cxnSp>
        <p:nvCxnSpPr>
          <p:cNvPr id="195" name="Shape 195"/>
          <p:cNvCxnSpPr/>
          <p:nvPr/>
        </p:nvCxnSpPr>
        <p:spPr>
          <a:xfrm>
            <a:off x="152400" y="533400"/>
            <a:ext cx="8832849" cy="0"/>
          </a:xfrm>
          <a:prstGeom prst="straightConnector1">
            <a:avLst/>
          </a:prstGeom>
          <a:noFill/>
          <a:ln w="11425" cap="rnd">
            <a:solidFill>
              <a:srgbClr val="7B9899"/>
            </a:solidFill>
            <a:prstDash val="solid"/>
            <a:miter/>
            <a:headEnd type="none" w="med" len="med"/>
            <a:tailEnd type="none" w="med" len="med"/>
          </a:ln>
        </p:spPr>
      </p:cxnSp>
      <p:sp>
        <p:nvSpPr>
          <p:cNvPr id="196" name="Shape 19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97" name="Shape 197"/>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98" name="Shape 198"/>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99" name="Shape 199"/>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200" name="Shape 200"/>
          <p:cNvSpPr/>
          <p:nvPr/>
        </p:nvSpPr>
        <p:spPr>
          <a:xfrm>
            <a:off x="152400" y="152400"/>
            <a:ext cx="8832849" cy="301624"/>
          </a:xfrm>
          <a:prstGeom prst="rect">
            <a:avLst/>
          </a:prstGeom>
          <a:solidFill>
            <a:srgbClr val="8CADAE"/>
          </a:solidFill>
          <a:ln>
            <a:noFill/>
          </a:ln>
        </p:spPr>
        <p:txBody>
          <a:bodyPr lIns="91425" tIns="45700" rIns="91425" bIns="45700" anchor="ctr" anchorCtr="0">
            <a:noAutofit/>
          </a:bodyPr>
          <a:lstStyle/>
          <a:p>
            <a:endParaRPr/>
          </a:p>
        </p:txBody>
      </p:sp>
      <p:sp>
        <p:nvSpPr>
          <p:cNvPr id="201" name="Shape 201"/>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endParaRPr/>
          </a:p>
        </p:txBody>
      </p:sp>
      <p:sp>
        <p:nvSpPr>
          <p:cNvPr id="202" name="Shape 202"/>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203" name="Shape 203"/>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204" name="Shape 204"/>
          <p:cNvSpPr/>
          <p:nvPr/>
        </p:nvSpPr>
        <p:spPr>
          <a:xfrm>
            <a:off x="1390650" y="323850"/>
            <a:ext cx="419099" cy="419099"/>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205" name="Shape 205"/>
          <p:cNvSpPr/>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206" name="Shape 206"/>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207" name="Shape 207"/>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208" name="Shape 208"/>
          <p:cNvSpPr txBox="1">
            <a:spLocks noGrp="1"/>
          </p:cNvSpPr>
          <p:nvPr>
            <p:ph type="sldNum" idx="12"/>
          </p:nvPr>
        </p:nvSpPr>
        <p:spPr>
          <a:xfrm>
            <a:off x="1371600" y="312737"/>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9" name="Shape 209"/>
          <p:cNvSpPr txBox="1">
            <a:spLocks noGrp="1"/>
          </p:cNvSpPr>
          <p:nvPr>
            <p:ph type="dt" idx="10"/>
          </p:nvPr>
        </p:nvSpPr>
        <p:spPr>
          <a:xfrm>
            <a:off x="5788025"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210" name="Shape 210"/>
          <p:cNvSpPr txBox="1">
            <a:spLocks noGrp="1"/>
          </p:cNvSpPr>
          <p:nvPr>
            <p:ph type="ftr" idx="11"/>
          </p:nvPr>
        </p:nvSpPr>
        <p:spPr>
          <a:xfrm>
            <a:off x="301625" y="6410325"/>
            <a:ext cx="3584574"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15"/>
        <p:cNvGrpSpPr/>
        <p:nvPr/>
      </p:nvGrpSpPr>
      <p:grpSpPr>
        <a:xfrm>
          <a:off x="0" y="0"/>
          <a:ext cx="0" cy="0"/>
          <a:chOff x="0" y="0"/>
          <a:chExt cx="0" cy="0"/>
        </a:xfrm>
      </p:grpSpPr>
      <p:sp>
        <p:nvSpPr>
          <p:cNvPr id="216" name="Shape 21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217" name="Shape 217"/>
          <p:cNvSpPr/>
          <p:nvPr/>
        </p:nvSpPr>
        <p:spPr>
          <a:xfrm>
            <a:off x="0" y="0"/>
            <a:ext cx="9144000" cy="1393825"/>
          </a:xfrm>
          <a:prstGeom prst="rect">
            <a:avLst/>
          </a:prstGeom>
          <a:solidFill>
            <a:srgbClr val="FFFFFF"/>
          </a:solidFill>
          <a:ln>
            <a:noFill/>
          </a:ln>
        </p:spPr>
        <p:txBody>
          <a:bodyPr lIns="91425" tIns="45700" rIns="91425" bIns="45700" anchor="ctr" anchorCtr="0">
            <a:noAutofit/>
          </a:bodyPr>
          <a:lstStyle/>
          <a:p>
            <a:endParaRPr/>
          </a:p>
        </p:txBody>
      </p:sp>
      <p:sp>
        <p:nvSpPr>
          <p:cNvPr id="218" name="Shape 218"/>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219" name="Shape 219"/>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220" name="Shape 220"/>
          <p:cNvSpPr/>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221" name="Shape 221"/>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222" name="Shape 222"/>
          <p:cNvCxnSpPr/>
          <p:nvPr/>
        </p:nvCxnSpPr>
        <p:spPr>
          <a:xfrm>
            <a:off x="152400" y="1276350"/>
            <a:ext cx="8832849" cy="0"/>
          </a:xfrm>
          <a:prstGeom prst="straightConnector1">
            <a:avLst/>
          </a:prstGeom>
          <a:noFill/>
          <a:ln w="9525" cap="rnd">
            <a:solidFill>
              <a:srgbClr val="7B9899"/>
            </a:solidFill>
            <a:prstDash val="solid"/>
            <a:miter/>
            <a:headEnd type="none" w="med" len="med"/>
            <a:tailEnd type="none" w="med" len="med"/>
          </a:ln>
        </p:spPr>
      </p:cxnSp>
      <p:sp>
        <p:nvSpPr>
          <p:cNvPr id="223" name="Shape 223"/>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224" name="Shape 224"/>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225" name="Shape 225"/>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226" name="Shape 226"/>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227" name="Shape 227"/>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228" name="Shape 228"/>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229" name="Shape 229"/>
          <p:cNvSpPr txBox="1">
            <a:spLocks noGrp="1"/>
          </p:cNvSpPr>
          <p:nvPr>
            <p:ph type="sldNum" idx="12"/>
          </p:nvPr>
        </p:nvSpPr>
        <p:spPr>
          <a:xfrm>
            <a:off x="4343400" y="1039812"/>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33"/>
        <p:cNvGrpSpPr/>
        <p:nvPr/>
      </p:nvGrpSpPr>
      <p:grpSpPr>
        <a:xfrm>
          <a:off x="0" y="0"/>
          <a:ext cx="0" cy="0"/>
          <a:chOff x="0" y="0"/>
          <a:chExt cx="0" cy="0"/>
        </a:xfrm>
      </p:grpSpPr>
      <p:sp>
        <p:nvSpPr>
          <p:cNvPr id="234" name="Shape 234"/>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235" name="Shape 235"/>
          <p:cNvSpPr/>
          <p:nvPr/>
        </p:nvSpPr>
        <p:spPr>
          <a:xfrm>
            <a:off x="7010400" y="0"/>
            <a:ext cx="2133599" cy="6858000"/>
          </a:xfrm>
          <a:prstGeom prst="rect">
            <a:avLst/>
          </a:prstGeom>
          <a:solidFill>
            <a:srgbClr val="FFFFFF"/>
          </a:solidFill>
          <a:ln>
            <a:noFill/>
          </a:ln>
        </p:spPr>
        <p:txBody>
          <a:bodyPr lIns="91425" tIns="45700" rIns="91425" bIns="45700" anchor="ctr" anchorCtr="0">
            <a:noAutofit/>
          </a:bodyPr>
          <a:lstStyle/>
          <a:p>
            <a:endParaRPr/>
          </a:p>
        </p:txBody>
      </p:sp>
      <p:sp>
        <p:nvSpPr>
          <p:cNvPr id="236" name="Shape 236"/>
          <p:cNvSpPr/>
          <p:nvPr/>
        </p:nvSpPr>
        <p:spPr>
          <a:xfrm>
            <a:off x="0" y="0"/>
            <a:ext cx="9144000" cy="155574"/>
          </a:xfrm>
          <a:prstGeom prst="rect">
            <a:avLst/>
          </a:prstGeom>
          <a:solidFill>
            <a:srgbClr val="FFFFFF"/>
          </a:solidFill>
          <a:ln>
            <a:noFill/>
          </a:ln>
        </p:spPr>
        <p:txBody>
          <a:bodyPr lIns="91425" tIns="45700" rIns="91425" bIns="45700" anchor="ctr" anchorCtr="0">
            <a:noAutofit/>
          </a:bodyPr>
          <a:lstStyle/>
          <a:p>
            <a:endParaRPr/>
          </a:p>
        </p:txBody>
      </p:sp>
      <p:sp>
        <p:nvSpPr>
          <p:cNvPr id="237" name="Shape 237"/>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238" name="Shape 238"/>
          <p:cNvSpPr/>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239" name="Shape 239"/>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240" name="Shape 240"/>
          <p:cNvCxnSpPr/>
          <p:nvPr/>
        </p:nvCxnSpPr>
        <p:spPr>
          <a:xfrm rot="5400000">
            <a:off x="4021136" y="3278186"/>
            <a:ext cx="6245224" cy="0"/>
          </a:xfrm>
          <a:prstGeom prst="straightConnector1">
            <a:avLst/>
          </a:prstGeom>
          <a:noFill/>
          <a:ln w="9525" cap="rnd">
            <a:solidFill>
              <a:srgbClr val="7B9899"/>
            </a:solidFill>
            <a:prstDash val="solid"/>
            <a:miter/>
            <a:headEnd type="none" w="med" len="med"/>
            <a:tailEnd type="none" w="med" len="med"/>
          </a:ln>
        </p:spPr>
      </p:cxnSp>
      <p:sp>
        <p:nvSpPr>
          <p:cNvPr id="241" name="Shape 241"/>
          <p:cNvSpPr/>
          <p:nvPr/>
        </p:nvSpPr>
        <p:spPr>
          <a:xfrm>
            <a:off x="6838950" y="2925761"/>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242" name="Shape 242"/>
          <p:cNvSpPr/>
          <p:nvPr/>
        </p:nvSpPr>
        <p:spPr>
          <a:xfrm>
            <a:off x="6934200" y="3021011"/>
            <a:ext cx="420687" cy="419099"/>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243" name="Shape 243"/>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244" name="Shape 244"/>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245" name="Shape 245"/>
          <p:cNvSpPr txBox="1">
            <a:spLocks noGrp="1"/>
          </p:cNvSpPr>
          <p:nvPr>
            <p:ph type="sldNum" idx="12"/>
          </p:nvPr>
        </p:nvSpPr>
        <p:spPr>
          <a:xfrm>
            <a:off x="6915150" y="3009900"/>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46" name="Shape 246"/>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247" name="Shape 247"/>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2"/>
        <p:cNvGrpSpPr/>
        <p:nvPr/>
      </p:nvGrpSpPr>
      <p:grpSpPr>
        <a:xfrm>
          <a:off x="0" y="0"/>
          <a:ext cx="0" cy="0"/>
          <a:chOff x="0" y="0"/>
          <a:chExt cx="0" cy="0"/>
        </a:xfrm>
      </p:grpSpPr>
      <p:sp>
        <p:nvSpPr>
          <p:cNvPr id="33" name="Shape 33"/>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34" name="Shape 34"/>
          <p:cNvSpPr/>
          <p:nvPr/>
        </p:nvSpPr>
        <p:spPr>
          <a:xfrm>
            <a:off x="8991600" y="3175"/>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35" name="Shape 35"/>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36" name="Shape 36"/>
          <p:cNvSpPr/>
          <p:nvPr/>
        </p:nvSpPr>
        <p:spPr>
          <a:xfrm>
            <a:off x="0" y="0"/>
            <a:ext cx="9144000" cy="2514599"/>
          </a:xfrm>
          <a:prstGeom prst="rect">
            <a:avLst/>
          </a:prstGeom>
          <a:solidFill>
            <a:srgbClr val="FFFFFF"/>
          </a:solidFill>
          <a:ln>
            <a:noFill/>
          </a:ln>
        </p:spPr>
        <p:txBody>
          <a:bodyPr lIns="91425" tIns="45700" rIns="91425" bIns="45700" anchor="ctr" anchorCtr="0">
            <a:noAutofit/>
          </a:bodyPr>
          <a:lstStyle/>
          <a:p>
            <a:endParaRPr/>
          </a:p>
        </p:txBody>
      </p:sp>
      <p:sp>
        <p:nvSpPr>
          <p:cNvPr id="37" name="Shape 37"/>
          <p:cNvSpPr/>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endParaRPr/>
          </a:p>
        </p:txBody>
      </p:sp>
      <p:cxnSp>
        <p:nvCxnSpPr>
          <p:cNvPr id="38" name="Shape 38"/>
          <p:cNvCxnSpPr/>
          <p:nvPr/>
        </p:nvCxnSpPr>
        <p:spPr>
          <a:xfrm>
            <a:off x="155575" y="2419350"/>
            <a:ext cx="8832849" cy="0"/>
          </a:xfrm>
          <a:prstGeom prst="straightConnector1">
            <a:avLst/>
          </a:prstGeom>
          <a:noFill/>
          <a:ln w="11425" cap="rnd">
            <a:solidFill>
              <a:srgbClr val="7B9899"/>
            </a:solidFill>
            <a:prstDash val="solid"/>
            <a:miter/>
            <a:headEnd type="none" w="med" len="med"/>
            <a:tailEnd type="none" w="med" len="med"/>
          </a:ln>
        </p:spPr>
      </p:cxnSp>
      <p:sp>
        <p:nvSpPr>
          <p:cNvPr id="39" name="Shape 39"/>
          <p:cNvSpPr/>
          <p:nvPr/>
        </p:nvSpPr>
        <p:spPr>
          <a:xfrm>
            <a:off x="152400" y="152400"/>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40" name="Shape 40"/>
          <p:cNvSpPr/>
          <p:nvPr/>
        </p:nvSpPr>
        <p:spPr>
          <a:xfrm>
            <a:off x="4267200" y="2114550"/>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41" name="Shape 41"/>
          <p:cNvSpPr/>
          <p:nvPr/>
        </p:nvSpPr>
        <p:spPr>
          <a:xfrm>
            <a:off x="4362450" y="2209800"/>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42" name="Shape 42"/>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43" name="Shape 43"/>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44" name="Shape 44"/>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45" name="Shape 45"/>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46" name="Shape 46"/>
          <p:cNvSpPr txBox="1">
            <a:spLocks noGrp="1"/>
          </p:cNvSpPr>
          <p:nvPr>
            <p:ph type="sldNum" idx="12"/>
          </p:nvPr>
        </p:nvSpPr>
        <p:spPr>
          <a:xfrm>
            <a:off x="4343400" y="2198686"/>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0"/>
        <p:cNvGrpSpPr/>
        <p:nvPr/>
      </p:nvGrpSpPr>
      <p:grpSpPr>
        <a:xfrm>
          <a:off x="0" y="0"/>
          <a:ext cx="0" cy="0"/>
          <a:chOff x="0" y="0"/>
          <a:chExt cx="0" cy="0"/>
        </a:xfrm>
      </p:grpSpPr>
      <p:sp>
        <p:nvSpPr>
          <p:cNvPr id="51" name="Shape 51"/>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52" name="Shape 52"/>
          <p:cNvSpPr/>
          <p:nvPr/>
        </p:nvSpPr>
        <p:spPr>
          <a:xfrm>
            <a:off x="0" y="0"/>
            <a:ext cx="9144000" cy="1393825"/>
          </a:xfrm>
          <a:prstGeom prst="rect">
            <a:avLst/>
          </a:prstGeom>
          <a:solidFill>
            <a:srgbClr val="FFFFFF"/>
          </a:solidFill>
          <a:ln>
            <a:noFill/>
          </a:ln>
        </p:spPr>
        <p:txBody>
          <a:bodyPr lIns="91425" tIns="45700" rIns="91425" bIns="45700" anchor="ctr" anchorCtr="0">
            <a:noAutofit/>
          </a:bodyPr>
          <a:lstStyle/>
          <a:p>
            <a:endParaRPr/>
          </a:p>
        </p:txBody>
      </p:sp>
      <p:sp>
        <p:nvSpPr>
          <p:cNvPr id="53" name="Shape 53"/>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54" name="Shape 54"/>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55" name="Shape 55"/>
          <p:cNvSpPr/>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56" name="Shape 56"/>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57" name="Shape 57"/>
          <p:cNvCxnSpPr/>
          <p:nvPr/>
        </p:nvCxnSpPr>
        <p:spPr>
          <a:xfrm>
            <a:off x="152400" y="1276350"/>
            <a:ext cx="8832849" cy="0"/>
          </a:xfrm>
          <a:prstGeom prst="straightConnector1">
            <a:avLst/>
          </a:prstGeom>
          <a:noFill/>
          <a:ln w="9525" cap="rnd">
            <a:solidFill>
              <a:srgbClr val="7B9899"/>
            </a:solidFill>
            <a:prstDash val="solid"/>
            <a:miter/>
            <a:headEnd type="none" w="med" len="med"/>
            <a:tailEnd type="none" w="med" len="med"/>
          </a:ln>
        </p:spPr>
      </p:cxnSp>
      <p:sp>
        <p:nvSpPr>
          <p:cNvPr id="58" name="Shape 58"/>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59" name="Shape 59"/>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60" name="Shape 60"/>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61" name="Shape 61"/>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62" name="Shape 62"/>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63" name="Shape 63"/>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64" name="Shape 64"/>
          <p:cNvSpPr txBox="1">
            <a:spLocks noGrp="1"/>
          </p:cNvSpPr>
          <p:nvPr>
            <p:ph type="sldNum" idx="12"/>
          </p:nvPr>
        </p:nvSpPr>
        <p:spPr>
          <a:xfrm>
            <a:off x="4362450" y="1027112"/>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Shape 75"/>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76" name="Shape 7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77" name="Shape 77"/>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78" name="Shape 78"/>
          <p:cNvSpPr/>
          <p:nvPr/>
        </p:nvSpPr>
        <p:spPr>
          <a:xfrm>
            <a:off x="8991600" y="1905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79" name="Shape 79"/>
          <p:cNvSpPr/>
          <p:nvPr/>
        </p:nvSpPr>
        <p:spPr>
          <a:xfrm>
            <a:off x="152400" y="2286000"/>
            <a:ext cx="8832849" cy="304799"/>
          </a:xfrm>
          <a:prstGeom prst="rect">
            <a:avLst/>
          </a:prstGeom>
          <a:solidFill>
            <a:srgbClr val="FFFFFF"/>
          </a:solidFill>
          <a:ln>
            <a:noFill/>
          </a:ln>
        </p:spPr>
        <p:txBody>
          <a:bodyPr lIns="91425" tIns="45700" rIns="91425" bIns="45700" anchor="ctr" anchorCtr="0">
            <a:noAutofit/>
          </a:bodyPr>
          <a:lstStyle/>
          <a:p>
            <a:endParaRPr/>
          </a:p>
        </p:txBody>
      </p:sp>
      <p:sp>
        <p:nvSpPr>
          <p:cNvPr id="80" name="Shape 80"/>
          <p:cNvSpPr/>
          <p:nvPr/>
        </p:nvSpPr>
        <p:spPr>
          <a:xfrm>
            <a:off x="155575" y="142875"/>
            <a:ext cx="8832849" cy="2139950"/>
          </a:xfrm>
          <a:prstGeom prst="rect">
            <a:avLst/>
          </a:prstGeom>
          <a:solidFill>
            <a:schemeClr val="accent1"/>
          </a:solidFill>
          <a:ln>
            <a:noFill/>
          </a:ln>
        </p:spPr>
        <p:txBody>
          <a:bodyPr lIns="91425" tIns="45700" rIns="91425" bIns="45700" anchor="ctr" anchorCtr="0">
            <a:noAutofit/>
          </a:bodyPr>
          <a:lstStyle/>
          <a:p>
            <a:endParaRPr/>
          </a:p>
        </p:txBody>
      </p:sp>
      <p:sp>
        <p:nvSpPr>
          <p:cNvPr id="81" name="Shape 81"/>
          <p:cNvSpPr/>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82" name="Shape 82"/>
          <p:cNvSpPr/>
          <p:nvPr/>
        </p:nvSpPr>
        <p:spPr>
          <a:xfrm>
            <a:off x="152400" y="152400"/>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83" name="Shape 83"/>
          <p:cNvCxnSpPr/>
          <p:nvPr/>
        </p:nvCxnSpPr>
        <p:spPr>
          <a:xfrm>
            <a:off x="152400" y="2438400"/>
            <a:ext cx="8832849" cy="0"/>
          </a:xfrm>
          <a:prstGeom prst="straightConnector1">
            <a:avLst/>
          </a:prstGeom>
          <a:noFill/>
          <a:ln w="11425" cap="rnd">
            <a:solidFill>
              <a:srgbClr val="7B9899"/>
            </a:solidFill>
            <a:prstDash val="solid"/>
            <a:miter/>
            <a:headEnd type="none" w="med" len="med"/>
            <a:tailEnd type="none" w="med" len="med"/>
          </a:ln>
        </p:spPr>
      </p:cxnSp>
      <p:sp>
        <p:nvSpPr>
          <p:cNvPr id="84" name="Shape 84"/>
          <p:cNvSpPr/>
          <p:nvPr/>
        </p:nvSpPr>
        <p:spPr>
          <a:xfrm>
            <a:off x="4267200" y="2114550"/>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85" name="Shape 85"/>
          <p:cNvSpPr/>
          <p:nvPr/>
        </p:nvSpPr>
        <p:spPr>
          <a:xfrm>
            <a:off x="4362450" y="2209800"/>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86" name="Shape 86"/>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87" name="Shape 87"/>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88" name="Shape 88"/>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89" name="Shape 89"/>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90" name="Shape 90"/>
          <p:cNvSpPr txBox="1">
            <a:spLocks noGrp="1"/>
          </p:cNvSpPr>
          <p:nvPr>
            <p:ph type="sldNum" idx="12"/>
          </p:nvPr>
        </p:nvSpPr>
        <p:spPr>
          <a:xfrm>
            <a:off x="4343400" y="2198686"/>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00"/>
        <p:cNvGrpSpPr/>
        <p:nvPr/>
      </p:nvGrpSpPr>
      <p:grpSpPr>
        <a:xfrm>
          <a:off x="0" y="0"/>
          <a:ext cx="0" cy="0"/>
          <a:chOff x="0" y="0"/>
          <a:chExt cx="0" cy="0"/>
        </a:xfrm>
      </p:grpSpPr>
      <p:sp>
        <p:nvSpPr>
          <p:cNvPr id="101" name="Shape 101"/>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02" name="Shape 102"/>
          <p:cNvSpPr/>
          <p:nvPr/>
        </p:nvSpPr>
        <p:spPr>
          <a:xfrm>
            <a:off x="0" y="0"/>
            <a:ext cx="9144000" cy="1393825"/>
          </a:xfrm>
          <a:prstGeom prst="rect">
            <a:avLst/>
          </a:prstGeom>
          <a:solidFill>
            <a:srgbClr val="FFFFFF"/>
          </a:solidFill>
          <a:ln>
            <a:noFill/>
          </a:ln>
        </p:spPr>
        <p:txBody>
          <a:bodyPr lIns="91425" tIns="45700" rIns="91425" bIns="45700" anchor="ctr" anchorCtr="0">
            <a:noAutofit/>
          </a:bodyPr>
          <a:lstStyle/>
          <a:p>
            <a:endParaRPr/>
          </a:p>
        </p:txBody>
      </p:sp>
      <p:sp>
        <p:nvSpPr>
          <p:cNvPr id="103" name="Shape 103"/>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04" name="Shape 104"/>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05" name="Shape 105"/>
          <p:cNvSpPr/>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106" name="Shape 106"/>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107" name="Shape 107"/>
          <p:cNvCxnSpPr/>
          <p:nvPr/>
        </p:nvCxnSpPr>
        <p:spPr>
          <a:xfrm>
            <a:off x="152400" y="1276350"/>
            <a:ext cx="8832849" cy="0"/>
          </a:xfrm>
          <a:prstGeom prst="straightConnector1">
            <a:avLst/>
          </a:prstGeom>
          <a:noFill/>
          <a:ln w="9525" cap="rnd">
            <a:solidFill>
              <a:srgbClr val="7B9899"/>
            </a:solidFill>
            <a:prstDash val="solid"/>
            <a:miter/>
            <a:headEnd type="none" w="med" len="med"/>
            <a:tailEnd type="none" w="med" len="med"/>
          </a:ln>
        </p:spPr>
      </p:cxnSp>
      <p:sp>
        <p:nvSpPr>
          <p:cNvPr id="108" name="Shape 108"/>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109" name="Shape 109"/>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110" name="Shape 110"/>
          <p:cNvCxnSpPr/>
          <p:nvPr/>
        </p:nvCxnSpPr>
        <p:spPr>
          <a:xfrm rot="10800000" flipH="1">
            <a:off x="4562475" y="1576386"/>
            <a:ext cx="9524" cy="4818062"/>
          </a:xfrm>
          <a:prstGeom prst="straightConnector1">
            <a:avLst/>
          </a:prstGeom>
          <a:noFill/>
          <a:ln w="9525" cap="rnd">
            <a:solidFill>
              <a:schemeClr val="dk2"/>
            </a:solidFill>
            <a:prstDash val="solid"/>
            <a:miter/>
            <a:headEnd type="none" w="med" len="med"/>
            <a:tailEnd type="none" w="med" len="med"/>
          </a:ln>
        </p:spPr>
      </p:cxnSp>
      <p:sp>
        <p:nvSpPr>
          <p:cNvPr id="111" name="Shape 111"/>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112" name="Shape 112"/>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113" name="Shape 113"/>
          <p:cNvSpPr txBox="1">
            <a:spLocks noGrp="1"/>
          </p:cNvSpPr>
          <p:nvPr>
            <p:ph type="dt" idx="10"/>
          </p:nvPr>
        </p:nvSpPr>
        <p:spPr>
          <a:xfrm>
            <a:off x="5791200" y="6410325"/>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14" name="Shape 114"/>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15" name="Shape 115"/>
          <p:cNvSpPr txBox="1">
            <a:spLocks noGrp="1"/>
          </p:cNvSpPr>
          <p:nvPr>
            <p:ph type="sldNum" idx="12"/>
          </p:nvPr>
        </p:nvSpPr>
        <p:spPr>
          <a:xfrm>
            <a:off x="4343400" y="1039812"/>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20"/>
        <p:cNvGrpSpPr/>
        <p:nvPr/>
      </p:nvGrpSpPr>
      <p:grpSpPr>
        <a:xfrm>
          <a:off x="0" y="0"/>
          <a:ext cx="0" cy="0"/>
          <a:chOff x="0" y="0"/>
          <a:chExt cx="0" cy="0"/>
        </a:xfrm>
      </p:grpSpPr>
      <p:cxnSp>
        <p:nvCxnSpPr>
          <p:cNvPr id="121" name="Shape 121"/>
          <p:cNvCxnSpPr/>
          <p:nvPr/>
        </p:nvCxnSpPr>
        <p:spPr>
          <a:xfrm>
            <a:off x="4572000" y="2200275"/>
            <a:ext cx="0" cy="4187824"/>
          </a:xfrm>
          <a:prstGeom prst="straightConnector1">
            <a:avLst/>
          </a:prstGeom>
          <a:noFill/>
          <a:ln w="9525" cap="rnd">
            <a:solidFill>
              <a:schemeClr val="dk2"/>
            </a:solidFill>
            <a:prstDash val="solid"/>
            <a:miter/>
            <a:headEnd type="none" w="med" len="med"/>
            <a:tailEnd type="none" w="med" len="med"/>
          </a:ln>
        </p:spPr>
      </p:cxnSp>
      <p:sp>
        <p:nvSpPr>
          <p:cNvPr id="122" name="Shape 122"/>
          <p:cNvSpPr/>
          <p:nvPr/>
        </p:nvSpPr>
        <p:spPr>
          <a:xfrm>
            <a:off x="0" y="0"/>
            <a:ext cx="9144000" cy="1447800"/>
          </a:xfrm>
          <a:prstGeom prst="rect">
            <a:avLst/>
          </a:prstGeom>
          <a:solidFill>
            <a:srgbClr val="FFFFFF"/>
          </a:solidFill>
          <a:ln>
            <a:noFill/>
          </a:ln>
        </p:spPr>
        <p:txBody>
          <a:bodyPr lIns="91425" tIns="45700" rIns="91425" bIns="45700" anchor="ctr" anchorCtr="0">
            <a:noAutofit/>
          </a:bodyPr>
          <a:lstStyle/>
          <a:p>
            <a:endParaRPr/>
          </a:p>
        </p:txBody>
      </p:sp>
      <p:sp>
        <p:nvSpPr>
          <p:cNvPr id="123" name="Shape 123"/>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24" name="Shape 124"/>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25" name="Shape 125"/>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26" name="Shape 126"/>
          <p:cNvSpPr/>
          <p:nvPr/>
        </p:nvSpPr>
        <p:spPr>
          <a:xfrm>
            <a:off x="152400" y="1371600"/>
            <a:ext cx="8832849" cy="914400"/>
          </a:xfrm>
          <a:prstGeom prst="rect">
            <a:avLst/>
          </a:prstGeom>
          <a:solidFill>
            <a:schemeClr val="accent1"/>
          </a:solidFill>
          <a:ln>
            <a:noFill/>
          </a:ln>
        </p:spPr>
        <p:txBody>
          <a:bodyPr lIns="91425" tIns="45700" rIns="91425" bIns="45700" anchor="ctr" anchorCtr="0">
            <a:noAutofit/>
          </a:bodyPr>
          <a:lstStyle/>
          <a:p>
            <a:endParaRPr/>
          </a:p>
        </p:txBody>
      </p:sp>
      <p:sp>
        <p:nvSpPr>
          <p:cNvPr id="127" name="Shape 127"/>
          <p:cNvSpPr/>
          <p:nvPr/>
        </p:nvSpPr>
        <p:spPr>
          <a:xfrm>
            <a:off x="146050" y="6391275"/>
            <a:ext cx="8832849" cy="311149"/>
          </a:xfrm>
          <a:prstGeom prst="rect">
            <a:avLst/>
          </a:prstGeom>
          <a:solidFill>
            <a:srgbClr val="8CADAE"/>
          </a:solidFill>
          <a:ln>
            <a:noFill/>
          </a:ln>
        </p:spPr>
        <p:txBody>
          <a:bodyPr lIns="91425" tIns="45700" rIns="91425" bIns="45700" anchor="ctr" anchorCtr="0">
            <a:noAutofit/>
          </a:bodyPr>
          <a:lstStyle/>
          <a:p>
            <a:endParaRPr/>
          </a:p>
        </p:txBody>
      </p:sp>
      <p:cxnSp>
        <p:nvCxnSpPr>
          <p:cNvPr id="128" name="Shape 128"/>
          <p:cNvCxnSpPr/>
          <p:nvPr/>
        </p:nvCxnSpPr>
        <p:spPr>
          <a:xfrm>
            <a:off x="152400" y="1279525"/>
            <a:ext cx="8832849" cy="0"/>
          </a:xfrm>
          <a:prstGeom prst="straightConnector1">
            <a:avLst/>
          </a:prstGeom>
          <a:noFill/>
          <a:ln w="11425" cap="rnd">
            <a:solidFill>
              <a:srgbClr val="7B9899"/>
            </a:solidFill>
            <a:prstDash val="solid"/>
            <a:miter/>
            <a:headEnd type="none" w="med" len="med"/>
            <a:tailEnd type="none" w="med" len="med"/>
          </a:ln>
        </p:spPr>
      </p:cxnSp>
      <p:sp>
        <p:nvSpPr>
          <p:cNvPr id="129" name="Shape 129"/>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130" name="Shape 130"/>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131" name="Shape 131"/>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132" name="Shape 132"/>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133" name="Shape 133"/>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134" name="Shape 134"/>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35" name="Shape 135"/>
          <p:cNvSpPr txBox="1">
            <a:spLocks noGrp="1"/>
          </p:cNvSpPr>
          <p:nvPr>
            <p:ph type="ftr" idx="11"/>
          </p:nvPr>
        </p:nvSpPr>
        <p:spPr>
          <a:xfrm>
            <a:off x="304800" y="6410325"/>
            <a:ext cx="3581399"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36" name="Shape 136"/>
          <p:cNvSpPr txBox="1">
            <a:spLocks noGrp="1"/>
          </p:cNvSpPr>
          <p:nvPr>
            <p:ph type="sldNum" idx="12"/>
          </p:nvPr>
        </p:nvSpPr>
        <p:spPr>
          <a:xfrm>
            <a:off x="4343400" y="1042987"/>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3"/>
        <p:cNvGrpSpPr/>
        <p:nvPr/>
      </p:nvGrpSpPr>
      <p:grpSpPr>
        <a:xfrm>
          <a:off x="0" y="0"/>
          <a:ext cx="0" cy="0"/>
          <a:chOff x="0" y="0"/>
          <a:chExt cx="0" cy="0"/>
        </a:xfrm>
      </p:grpSpPr>
      <p:sp>
        <p:nvSpPr>
          <p:cNvPr id="144" name="Shape 144"/>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45" name="Shape 145"/>
          <p:cNvSpPr/>
          <p:nvPr/>
        </p:nvSpPr>
        <p:spPr>
          <a:xfrm>
            <a:off x="0" y="0"/>
            <a:ext cx="9144000" cy="1393825"/>
          </a:xfrm>
          <a:prstGeom prst="rect">
            <a:avLst/>
          </a:prstGeom>
          <a:solidFill>
            <a:srgbClr val="FFFFFF"/>
          </a:solidFill>
          <a:ln>
            <a:noFill/>
          </a:ln>
        </p:spPr>
        <p:txBody>
          <a:bodyPr lIns="91425" tIns="45700" rIns="91425" bIns="45700" anchor="ctr" anchorCtr="0">
            <a:noAutofit/>
          </a:bodyPr>
          <a:lstStyle/>
          <a:p>
            <a:endParaRPr/>
          </a:p>
        </p:txBody>
      </p:sp>
      <p:sp>
        <p:nvSpPr>
          <p:cNvPr id="146" name="Shape 146"/>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47" name="Shape 147"/>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48" name="Shape 148"/>
          <p:cNvSpPr/>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149" name="Shape 149"/>
          <p:cNvSpPr/>
          <p:nvPr/>
        </p:nvSpPr>
        <p:spPr>
          <a:xfrm>
            <a:off x="152400" y="155575"/>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150" name="Shape 150"/>
          <p:cNvCxnSpPr/>
          <p:nvPr/>
        </p:nvCxnSpPr>
        <p:spPr>
          <a:xfrm>
            <a:off x="152400" y="1276350"/>
            <a:ext cx="8832849" cy="0"/>
          </a:xfrm>
          <a:prstGeom prst="straightConnector1">
            <a:avLst/>
          </a:prstGeom>
          <a:noFill/>
          <a:ln w="9525" cap="rnd">
            <a:solidFill>
              <a:srgbClr val="7B9899"/>
            </a:solidFill>
            <a:prstDash val="solid"/>
            <a:miter/>
            <a:headEnd type="none" w="med" len="med"/>
            <a:tailEnd type="none" w="med" len="med"/>
          </a:ln>
        </p:spPr>
      </p:cxnSp>
      <p:sp>
        <p:nvSpPr>
          <p:cNvPr id="151" name="Shape 151"/>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152" name="Shape 152"/>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153" name="Shape 153"/>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154" name="Shape 154"/>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155" name="Shape 155"/>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56" name="Shape 156"/>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57" name="Shape 157"/>
          <p:cNvSpPr txBox="1">
            <a:spLocks noGrp="1"/>
          </p:cNvSpPr>
          <p:nvPr>
            <p:ph type="sldNum" idx="12"/>
          </p:nvPr>
        </p:nvSpPr>
        <p:spPr>
          <a:xfrm>
            <a:off x="4343400" y="1036637"/>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0"/>
        <p:cNvGrpSpPr/>
        <p:nvPr/>
      </p:nvGrpSpPr>
      <p:grpSpPr>
        <a:xfrm>
          <a:off x="0" y="0"/>
          <a:ext cx="0" cy="0"/>
          <a:chOff x="0" y="0"/>
          <a:chExt cx="0" cy="0"/>
        </a:xfrm>
      </p:grpSpPr>
      <p:sp>
        <p:nvSpPr>
          <p:cNvPr id="161" name="Shape 161"/>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62" name="Shape 162"/>
          <p:cNvSpPr/>
          <p:nvPr/>
        </p:nvSpPr>
        <p:spPr>
          <a:xfrm>
            <a:off x="0" y="0"/>
            <a:ext cx="9144000" cy="155574"/>
          </a:xfrm>
          <a:prstGeom prst="rect">
            <a:avLst/>
          </a:prstGeom>
          <a:solidFill>
            <a:srgbClr val="FFFFFF"/>
          </a:solidFill>
          <a:ln>
            <a:noFill/>
          </a:ln>
        </p:spPr>
        <p:txBody>
          <a:bodyPr lIns="91425" tIns="45700" rIns="91425" bIns="45700" anchor="ctr" anchorCtr="0">
            <a:noAutofit/>
          </a:bodyPr>
          <a:lstStyle/>
          <a:p>
            <a:endParaRPr/>
          </a:p>
        </p:txBody>
      </p:sp>
      <p:sp>
        <p:nvSpPr>
          <p:cNvPr id="163" name="Shape 163"/>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64" name="Shape 164"/>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65" name="Shape 165"/>
          <p:cNvSpPr/>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166" name="Shape 166"/>
          <p:cNvSpPr/>
          <p:nvPr/>
        </p:nvSpPr>
        <p:spPr>
          <a:xfrm>
            <a:off x="152400" y="158750"/>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167" name="Shape 167"/>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168" name="Shape 168"/>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169" name="Shape 169"/>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70" name="Shape 170"/>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71" name="Shape 171"/>
          <p:cNvSpPr txBox="1">
            <a:spLocks noGrp="1"/>
          </p:cNvSpPr>
          <p:nvPr>
            <p:ph type="sldNum" idx="12"/>
          </p:nvPr>
        </p:nvSpPr>
        <p:spPr>
          <a:xfrm>
            <a:off x="4267200" y="6324600"/>
            <a:ext cx="609599"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FFFFFF"/>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sp>
        <p:nvSpPr>
          <p:cNvPr id="174" name="Shape 174"/>
          <p:cNvSpPr/>
          <p:nvPr/>
        </p:nvSpPr>
        <p:spPr>
          <a:xfrm>
            <a:off x="152400" y="152400"/>
            <a:ext cx="8832849" cy="304799"/>
          </a:xfrm>
          <a:prstGeom prst="rect">
            <a:avLst/>
          </a:prstGeom>
          <a:solidFill>
            <a:srgbClr val="8CADAE"/>
          </a:solidFill>
          <a:ln>
            <a:noFill/>
          </a:ln>
        </p:spPr>
        <p:txBody>
          <a:bodyPr lIns="91425" tIns="45700" rIns="91425" bIns="45700" anchor="ctr" anchorCtr="0">
            <a:noAutofit/>
          </a:bodyPr>
          <a:lstStyle/>
          <a:p>
            <a:endParaRPr/>
          </a:p>
        </p:txBody>
      </p:sp>
      <p:sp>
        <p:nvSpPr>
          <p:cNvPr id="175" name="Shape 175"/>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endParaRPr/>
          </a:p>
        </p:txBody>
      </p:sp>
      <p:sp>
        <p:nvSpPr>
          <p:cNvPr id="176" name="Shape 176"/>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77" name="Shape 177"/>
          <p:cNvSpPr/>
          <p:nvPr/>
        </p:nvSpPr>
        <p:spPr>
          <a:xfrm>
            <a:off x="0" y="0"/>
            <a:ext cx="9144000" cy="119061"/>
          </a:xfrm>
          <a:prstGeom prst="rect">
            <a:avLst/>
          </a:prstGeom>
          <a:solidFill>
            <a:srgbClr val="FFFFFF"/>
          </a:solidFill>
          <a:ln>
            <a:noFill/>
          </a:ln>
        </p:spPr>
        <p:txBody>
          <a:bodyPr lIns="91425" tIns="45700" rIns="91425" bIns="45700" anchor="ctr" anchorCtr="0">
            <a:noAutofit/>
          </a:bodyPr>
          <a:lstStyle/>
          <a:p>
            <a:endParaRPr/>
          </a:p>
        </p:txBody>
      </p:sp>
      <p:sp>
        <p:nvSpPr>
          <p:cNvPr id="178" name="Shape 178"/>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endParaRPr/>
          </a:p>
        </p:txBody>
      </p:sp>
      <p:sp>
        <p:nvSpPr>
          <p:cNvPr id="179" name="Shape 179"/>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endParaRPr/>
          </a:p>
        </p:txBody>
      </p:sp>
      <p:sp>
        <p:nvSpPr>
          <p:cNvPr id="180" name="Shape 180"/>
          <p:cNvSpPr/>
          <p:nvPr/>
        </p:nvSpPr>
        <p:spPr>
          <a:xfrm>
            <a:off x="152400" y="152400"/>
            <a:ext cx="8832849" cy="6546850"/>
          </a:xfrm>
          <a:prstGeom prst="rect">
            <a:avLst/>
          </a:prstGeom>
          <a:noFill/>
          <a:ln w="9525"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cxnSp>
        <p:nvCxnSpPr>
          <p:cNvPr id="181" name="Shape 181"/>
          <p:cNvCxnSpPr/>
          <p:nvPr/>
        </p:nvCxnSpPr>
        <p:spPr>
          <a:xfrm>
            <a:off x="152400" y="533400"/>
            <a:ext cx="8832849" cy="0"/>
          </a:xfrm>
          <a:prstGeom prst="straightConnector1">
            <a:avLst/>
          </a:prstGeom>
          <a:noFill/>
          <a:ln w="11425" cap="rnd">
            <a:solidFill>
              <a:srgbClr val="7B9899"/>
            </a:solidFill>
            <a:prstDash val="solid"/>
            <a:miter/>
            <a:headEnd type="none" w="med" len="med"/>
            <a:tailEnd type="none" w="med" len="med"/>
          </a:ln>
        </p:spPr>
      </p:cxnSp>
      <p:sp>
        <p:nvSpPr>
          <p:cNvPr id="182" name="Shape 182"/>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endParaRPr/>
          </a:p>
        </p:txBody>
      </p:sp>
      <p:sp>
        <p:nvSpPr>
          <p:cNvPr id="183" name="Shape 183"/>
          <p:cNvSpPr/>
          <p:nvPr/>
        </p:nvSpPr>
        <p:spPr>
          <a:xfrm>
            <a:off x="1390650" y="323850"/>
            <a:ext cx="419099" cy="419099"/>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endParaRPr/>
          </a:p>
        </p:txBody>
      </p:sp>
      <p:sp>
        <p:nvSpPr>
          <p:cNvPr id="184" name="Shape 184"/>
          <p:cNvSpPr/>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endParaRPr/>
          </a:p>
        </p:txBody>
      </p:sp>
      <p:sp>
        <p:nvSpPr>
          <p:cNvPr id="185" name="Shape 185"/>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1pPr>
            <a:lvl2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2pPr>
            <a:lvl3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3pPr>
            <a:lvl4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4pPr>
            <a:lvl5pPr marL="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5pPr>
            <a:lvl6pPr marL="4572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6pPr>
            <a:lvl7pPr marL="9144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7pPr>
            <a:lvl8pPr marL="13716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8pPr>
            <a:lvl9pPr marL="1828800" marR="0" indent="0" algn="ctr" rtl="0">
              <a:spcBef>
                <a:spcPts val="0"/>
              </a:spcBef>
              <a:spcAft>
                <a:spcPts val="0"/>
              </a:spcAft>
              <a:defRPr sz="3300" b="0" i="0" u="none" strike="noStrike" cap="none" baseline="0">
                <a:solidFill>
                  <a:srgbClr val="7B9899"/>
                </a:solidFill>
                <a:latin typeface="Georgia"/>
                <a:ea typeface="Georgia"/>
                <a:cs typeface="Georgia"/>
                <a:sym typeface="Georgia"/>
              </a:defRPr>
            </a:lvl9pPr>
          </a:lstStyle>
          <a:p>
            <a:endParaRPr/>
          </a:p>
        </p:txBody>
      </p:sp>
      <p:sp>
        <p:nvSpPr>
          <p:cNvPr id="186" name="Shape 186"/>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84150" algn="l" rtl="0">
              <a:spcBef>
                <a:spcPts val="540"/>
              </a:spcBef>
              <a:spcAft>
                <a:spcPts val="0"/>
              </a:spcAft>
              <a:buClr>
                <a:schemeClr val="accent1"/>
              </a:buClr>
              <a:buFont typeface="Arial"/>
              <a:buChar char="•"/>
              <a:defRPr sz="2700" b="0" i="0" u="none" strike="noStrike" cap="none" baseline="0">
                <a:solidFill>
                  <a:schemeClr val="dk1"/>
                </a:solidFill>
                <a:latin typeface="Georgia"/>
                <a:ea typeface="Georgia"/>
                <a:cs typeface="Georgia"/>
                <a:sym typeface="Georgia"/>
              </a:defRPr>
            </a:lvl1pPr>
            <a:lvl2pPr marL="547688" marR="0" indent="-223837" algn="l" rtl="0">
              <a:spcBef>
                <a:spcPts val="440"/>
              </a:spcBef>
              <a:spcAft>
                <a:spcPts val="0"/>
              </a:spcAft>
              <a:buClr>
                <a:schemeClr val="accent2"/>
              </a:buClr>
              <a:buFont typeface="Arial"/>
              <a:buChar char="•"/>
              <a:defRPr sz="2200" b="0" i="0" u="none" strike="noStrike" cap="none" baseline="0">
                <a:solidFill>
                  <a:schemeClr val="dk2"/>
                </a:solidFill>
                <a:latin typeface="Georgia"/>
                <a:ea typeface="Georgia"/>
                <a:cs typeface="Georgia"/>
                <a:sym typeface="Georgia"/>
              </a:defRPr>
            </a:lvl2pPr>
            <a:lvl3pPr marL="822325" marR="0" indent="-180975" algn="l" rtl="0">
              <a:spcBef>
                <a:spcPts val="400"/>
              </a:spcBef>
              <a:spcAft>
                <a:spcPts val="0"/>
              </a:spcAft>
              <a:buClr>
                <a:srgbClr val="8CADAE"/>
              </a:buClr>
              <a:buFont typeface="Arial"/>
              <a:buChar char="•"/>
              <a:defRPr sz="2000" b="0" i="0" u="none" strike="noStrike" cap="none" baseline="0">
                <a:solidFill>
                  <a:schemeClr val="dk1"/>
                </a:solidFill>
                <a:latin typeface="Georgia"/>
                <a:ea typeface="Georgia"/>
                <a:cs typeface="Georgia"/>
                <a:sym typeface="Georgia"/>
              </a:defRPr>
            </a:lvl3pPr>
            <a:lvl4pPr marL="1096963" marR="0" indent="-179387" algn="l" rtl="0">
              <a:spcBef>
                <a:spcPts val="400"/>
              </a:spcBef>
              <a:spcAft>
                <a:spcPts val="0"/>
              </a:spcAft>
              <a:buClr>
                <a:srgbClr val="8C7B70"/>
              </a:buClr>
              <a:buFont typeface="Arial"/>
              <a:buChar char="•"/>
              <a:defRPr sz="2000" b="0" i="0" u="none" strike="noStrike" cap="none" baseline="0">
                <a:solidFill>
                  <a:schemeClr val="dk2"/>
                </a:solidFill>
                <a:latin typeface="Georgia"/>
                <a:ea typeface="Georgia"/>
                <a:cs typeface="Georgia"/>
                <a:sym typeface="Georgia"/>
              </a:defRPr>
            </a:lvl4pPr>
            <a:lvl5pPr marL="1371600" marR="0" indent="-158750" algn="l" rtl="0">
              <a:spcBef>
                <a:spcPts val="360"/>
              </a:spcBef>
              <a:spcAft>
                <a:spcPts val="0"/>
              </a:spcAft>
              <a:buClr>
                <a:srgbClr val="8FB08C"/>
              </a:buClr>
              <a:buFont typeface="Arial"/>
              <a:buChar char="•"/>
              <a:defRPr sz="1800" b="0" i="0" u="none" strike="noStrike" cap="none" baseline="0">
                <a:solidFill>
                  <a:schemeClr val="dk1"/>
                </a:solidFill>
                <a:latin typeface="Georgia"/>
                <a:ea typeface="Georgia"/>
                <a:cs typeface="Georgia"/>
                <a:sym typeface="Georgia"/>
              </a:defRPr>
            </a:lvl5pPr>
            <a:lvl6pPr marL="1645920" marR="0" indent="-131445" algn="l" rtl="0">
              <a:spcBef>
                <a:spcPts val="360"/>
              </a:spcBef>
              <a:buClr>
                <a:schemeClr val="accent6"/>
              </a:buClr>
              <a:buFont typeface="Arial"/>
              <a:buChar char="•"/>
              <a:defRPr sz="1800" b="0" i="0" u="none" strike="noStrike" cap="none" baseline="0">
                <a:solidFill>
                  <a:schemeClr val="dk1"/>
                </a:solidFill>
                <a:latin typeface="Georgia"/>
                <a:ea typeface="Georgia"/>
                <a:cs typeface="Georgia"/>
                <a:sym typeface="Georgia"/>
              </a:defRPr>
            </a:lvl6pPr>
            <a:lvl7pPr marL="1920240" marR="0" indent="-139064"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7pPr>
            <a:lvl8pPr marL="2103120" marR="0" indent="-125095" algn="l" rtl="0">
              <a:spcBef>
                <a:spcPts val="320"/>
              </a:spcBef>
              <a:buClr>
                <a:srgbClr val="9C4A36"/>
              </a:buClr>
              <a:buFont typeface="Arial"/>
              <a:buChar char="•"/>
              <a:defRPr sz="1600" b="0" i="0" u="none" strike="noStrike" cap="none" baseline="0">
                <a:solidFill>
                  <a:schemeClr val="dk1"/>
                </a:solidFill>
                <a:latin typeface="Georgia"/>
                <a:ea typeface="Georgia"/>
                <a:cs typeface="Georgia"/>
                <a:sym typeface="Georgia"/>
              </a:defRPr>
            </a:lvl8pPr>
            <a:lvl9pPr marL="2377440" marR="0" indent="-145414" algn="l" rtl="0">
              <a:spcBef>
                <a:spcPts val="280"/>
              </a:spcBef>
              <a:buClr>
                <a:srgbClr val="998700"/>
              </a:buClr>
              <a:buFont typeface="Arial"/>
              <a:buChar char="•"/>
              <a:defRPr sz="1400" b="0" i="0" u="none" strike="noStrike" cap="small" baseline="0">
                <a:solidFill>
                  <a:schemeClr val="dk1"/>
                </a:solidFill>
                <a:latin typeface="Georgia"/>
                <a:ea typeface="Georgia"/>
                <a:cs typeface="Georgia"/>
                <a:sym typeface="Georgia"/>
              </a:defRPr>
            </a:lvl9pPr>
          </a:lstStyle>
          <a:p>
            <a:endParaRPr/>
          </a:p>
        </p:txBody>
      </p:sp>
      <p:sp>
        <p:nvSpPr>
          <p:cNvPr id="187" name="Shape 187"/>
          <p:cNvSpPr txBox="1">
            <a:spLocks noGrp="1"/>
          </p:cNvSpPr>
          <p:nvPr>
            <p:ph type="sldNum" idx="12"/>
          </p:nvPr>
        </p:nvSpPr>
        <p:spPr>
          <a:xfrm>
            <a:off x="1371600" y="312737"/>
            <a:ext cx="457200" cy="441324"/>
          </a:xfrm>
          <a:prstGeom prst="rect">
            <a:avLst/>
          </a:prstGeom>
          <a:noFill/>
          <a:ln>
            <a:noFill/>
          </a:ln>
        </p:spPr>
        <p:txBody>
          <a:bodyPr lIns="91425" tIns="91425" rIns="91425" bIns="91425" anchor="ctr" anchorCtr="0"/>
          <a:lstStyle>
            <a:lvl1pPr marL="0" marR="0" indent="0" algn="ctr" rtl="0">
              <a:defRPr sz="1600" b="0" i="0" u="none" strike="noStrike" cap="none" baseline="0">
                <a:solidFill>
                  <a:srgbClr val="7B9899"/>
                </a:solidFill>
                <a:latin typeface="Georgia"/>
                <a:ea typeface="Georgia"/>
                <a:cs typeface="Georgia"/>
                <a:sym typeface="Georgi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8" name="Shape 188"/>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
        <p:nvSpPr>
          <p:cNvPr id="189" name="Shape 189"/>
          <p:cNvSpPr txBox="1">
            <a:spLocks noGrp="1"/>
          </p:cNvSpPr>
          <p:nvPr>
            <p:ph type="ftr" idx="11"/>
          </p:nvPr>
        </p:nvSpPr>
        <p:spPr>
          <a:xfrm>
            <a:off x="301625" y="6410325"/>
            <a:ext cx="3382961" cy="366711"/>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Georgia"/>
                <a:ea typeface="Georgia"/>
                <a:cs typeface="Georgia"/>
                <a:sym typeface="Georgia"/>
              </a:defRPr>
            </a:lvl1pPr>
            <a:lvl2pPr marL="457200" marR="0" indent="0" algn="l" rtl="0">
              <a:defRPr sz="1800" b="0" i="0" u="none" strike="noStrike" cap="none" baseline="0">
                <a:solidFill>
                  <a:schemeClr val="dk1"/>
                </a:solidFill>
                <a:latin typeface="Georgia"/>
                <a:ea typeface="Georgia"/>
                <a:cs typeface="Georgia"/>
                <a:sym typeface="Georgia"/>
              </a:defRPr>
            </a:lvl2pPr>
            <a:lvl3pPr marL="914400" marR="0" indent="0" algn="l" rtl="0">
              <a:defRPr sz="1800" b="0" i="0" u="none" strike="noStrike" cap="none" baseline="0">
                <a:solidFill>
                  <a:schemeClr val="dk1"/>
                </a:solidFill>
                <a:latin typeface="Georgia"/>
                <a:ea typeface="Georgia"/>
                <a:cs typeface="Georgia"/>
                <a:sym typeface="Georgia"/>
              </a:defRPr>
            </a:lvl3pPr>
            <a:lvl4pPr marL="1371600" marR="0" indent="0" algn="l" rtl="0">
              <a:defRPr sz="1800" b="0" i="0" u="none" strike="noStrike" cap="none" baseline="0">
                <a:solidFill>
                  <a:schemeClr val="dk1"/>
                </a:solidFill>
                <a:latin typeface="Georgia"/>
                <a:ea typeface="Georgia"/>
                <a:cs typeface="Georgia"/>
                <a:sym typeface="Georgia"/>
              </a:defRPr>
            </a:lvl4pPr>
            <a:lvl5pPr marL="1828800" marR="0" indent="0" algn="l" rtl="0">
              <a:defRPr sz="1800" b="0" i="0" u="none" strike="noStrike" cap="none" baseline="0">
                <a:solidFill>
                  <a:schemeClr val="dk1"/>
                </a:solidFill>
                <a:latin typeface="Georgia"/>
                <a:ea typeface="Georgia"/>
                <a:cs typeface="Georgia"/>
                <a:sym typeface="Georgia"/>
              </a:defRPr>
            </a:lvl5pPr>
            <a:lvl6pPr marL="2286000" marR="0" indent="0" algn="l" rtl="0">
              <a:defRPr sz="1800" b="0" i="0" u="none" strike="noStrike" cap="none" baseline="0">
                <a:solidFill>
                  <a:schemeClr val="dk1"/>
                </a:solidFill>
                <a:latin typeface="Georgia"/>
                <a:ea typeface="Georgia"/>
                <a:cs typeface="Georgia"/>
                <a:sym typeface="Georgia"/>
              </a:defRPr>
            </a:lvl6pPr>
            <a:lvl7pPr marL="2743200" marR="0" indent="0" algn="l" rtl="0">
              <a:defRPr sz="1800" b="0" i="0" u="none" strike="noStrike" cap="none" baseline="0">
                <a:solidFill>
                  <a:schemeClr val="dk1"/>
                </a:solidFill>
                <a:latin typeface="Georgia"/>
                <a:ea typeface="Georgia"/>
                <a:cs typeface="Georgia"/>
                <a:sym typeface="Georgia"/>
              </a:defRPr>
            </a:lvl7pPr>
            <a:lvl8pPr marL="3200400" marR="0" indent="0" algn="l" rtl="0">
              <a:defRPr sz="1800" b="0" i="0" u="none" strike="noStrike" cap="none" baseline="0">
                <a:solidFill>
                  <a:schemeClr val="dk1"/>
                </a:solidFill>
                <a:latin typeface="Georgia"/>
                <a:ea typeface="Georgia"/>
                <a:cs typeface="Georgia"/>
                <a:sym typeface="Georgia"/>
              </a:defRPr>
            </a:lvl8pPr>
            <a:lvl9pPr marL="3657600" marR="0" indent="0" algn="l" rtl="0">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ewyorkfed.org/education/addpub/comic_monetary.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8.xml"/><Relationship Id="rId5" Type="http://schemas.openxmlformats.org/officeDocument/2006/relationships/image" Target="../media/image9.jpe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8.xml"/><Relationship Id="rId5" Type="http://schemas.openxmlformats.org/officeDocument/2006/relationships/image" Target="../media/image11.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subTitle" idx="1"/>
          </p:nvPr>
        </p:nvSpPr>
        <p:spPr>
          <a:xfrm>
            <a:off x="381000" y="2667000"/>
            <a:ext cx="8381999" cy="1904999"/>
          </a:xfrm>
          <a:prstGeom prst="rect">
            <a:avLst/>
          </a:prstGeom>
          <a:noFill/>
          <a:ln>
            <a:noFill/>
          </a:ln>
        </p:spPr>
        <p:txBody>
          <a:bodyPr lIns="91425" tIns="45700" rIns="91425" bIns="45700" anchor="t" anchorCtr="0">
            <a:noAutofit/>
          </a:bodyPr>
          <a:lstStyle/>
          <a:p>
            <a:pPr marL="0" marR="0" lvl="0" indent="0" algn="ctr" rtl="0">
              <a:spcBef>
                <a:spcPts val="360"/>
              </a:spcBef>
              <a:spcAft>
                <a:spcPts val="0"/>
              </a:spcAft>
              <a:buClr>
                <a:schemeClr val="accent1"/>
              </a:buClr>
              <a:buSzPct val="25000"/>
              <a:buFont typeface="Georgia"/>
              <a:buNone/>
            </a:pPr>
            <a:r>
              <a:rPr lang="en-US" sz="1600" b="1" i="0" u="none" strike="noStrike" cap="small" baseline="0">
                <a:solidFill>
                  <a:schemeClr val="dk2"/>
                </a:solidFill>
                <a:latin typeface="Georgia"/>
                <a:ea typeface="Georgia"/>
                <a:cs typeface="Georgia"/>
                <a:sym typeface="Georgia"/>
              </a:rPr>
              <a:t>NEW YORK FED </a:t>
            </a:r>
            <a:r>
              <a:rPr lang="en-US" sz="1600" b="1" i="0" u="sng" strike="noStrike" cap="small" baseline="0">
                <a:solidFill>
                  <a:schemeClr val="hlink"/>
                </a:solidFill>
                <a:latin typeface="Georgia"/>
                <a:ea typeface="Georgia"/>
                <a:cs typeface="Georgia"/>
                <a:sym typeface="Georgia"/>
                <a:hlinkClick r:id="rId3"/>
              </a:rPr>
              <a:t>COMIC BOOK (PDF) </a:t>
            </a:r>
            <a:r>
              <a:rPr lang="en-US" sz="1600" b="1" i="0" u="none" strike="noStrike" cap="small" baseline="0">
                <a:solidFill>
                  <a:schemeClr val="dk2"/>
                </a:solidFill>
                <a:latin typeface="Georgia"/>
                <a:ea typeface="Georgia"/>
                <a:cs typeface="Georgia"/>
                <a:sym typeface="Georgia"/>
              </a:rPr>
              <a:t>ON MONETARY POLICY</a:t>
            </a:r>
          </a:p>
        </p:txBody>
      </p:sp>
      <p:sp>
        <p:nvSpPr>
          <p:cNvPr id="253" name="Shape 253"/>
          <p:cNvSpPr txBox="1">
            <a:spLocks noGrp="1"/>
          </p:cNvSpPr>
          <p:nvPr>
            <p:ph type="ctrTitle"/>
          </p:nvPr>
        </p:nvSpPr>
        <p:spPr>
          <a:xfrm>
            <a:off x="609600" y="533400"/>
            <a:ext cx="7772400"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4200" b="0" i="0" u="none" strike="noStrike" cap="none" baseline="0">
                <a:solidFill>
                  <a:schemeClr val="accent1"/>
                </a:solidFill>
                <a:latin typeface="Georgia"/>
                <a:ea typeface="Georgia"/>
                <a:cs typeface="Georgia"/>
                <a:sym typeface="Georgia"/>
              </a:rPr>
              <a:t>Monetary Policy</a:t>
            </a:r>
          </a:p>
        </p:txBody>
      </p:sp>
      <p:pic>
        <p:nvPicPr>
          <p:cNvPr id="254" name="Shape 254"/>
          <p:cNvPicPr preferRelativeResize="0"/>
          <p:nvPr/>
        </p:nvPicPr>
        <p:blipFill>
          <a:blip r:embed="rId4"/>
          <a:stretch>
            <a:fillRect/>
          </a:stretch>
        </p:blipFill>
        <p:spPr>
          <a:xfrm>
            <a:off x="5029200" y="3048000"/>
            <a:ext cx="3868736" cy="3810000"/>
          </a:xfrm>
          <a:prstGeom prst="rect">
            <a:avLst/>
          </a:prstGeom>
        </p:spPr>
      </p:pic>
      <p:pic>
        <p:nvPicPr>
          <p:cNvPr id="255" name="Shape 255"/>
          <p:cNvPicPr preferRelativeResize="0"/>
          <p:nvPr/>
        </p:nvPicPr>
        <p:blipFill>
          <a:blip r:embed="rId5"/>
          <a:stretch>
            <a:fillRect/>
          </a:stretch>
        </p:blipFill>
        <p:spPr>
          <a:xfrm>
            <a:off x="533400" y="3048000"/>
            <a:ext cx="4317999" cy="3810000"/>
          </a:xfrm>
          <a:prstGeom prst="rect">
            <a:avLst/>
          </a:prstGeom>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609600" y="0"/>
            <a:ext cx="7772400"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4) Term Auction Facility (TAF)</a:t>
            </a:r>
          </a:p>
        </p:txBody>
      </p:sp>
      <p:sp>
        <p:nvSpPr>
          <p:cNvPr id="315" name="Shape 315"/>
          <p:cNvSpPr>
            <a:spLocks noGrp="1"/>
          </p:cNvSpPr>
          <p:nvPr>
            <p:ph idx="1"/>
          </p:nvPr>
        </p:nvSpPr>
        <p:spPr>
          <a:xfrm>
            <a:off x="228600" y="1524000"/>
            <a:ext cx="8686800" cy="5333999"/>
          </a:xfrm>
          <a:prstGeom prst="rect">
            <a:avLst/>
          </a:prstGeom>
          <a:noFill/>
          <a:ln>
            <a:noFill/>
          </a:ln>
        </p:spPr>
        <p:txBody>
          <a:bodyPr lIns="91425" tIns="45700" rIns="91425" bIns="45700" anchor="t" anchorCtr="0">
            <a:noAutofit/>
          </a:bodyPr>
          <a:lstStyle/>
          <a:p>
            <a:pPr marL="0" marR="0" lvl="1" indent="0" algn="l" rtl="0">
              <a:lnSpc>
                <a:spcPct val="90000"/>
              </a:lnSpc>
              <a:buClr>
                <a:schemeClr val="accent2"/>
              </a:buClr>
              <a:buSzPct val="69444"/>
              <a:buFont typeface="Arial"/>
              <a:buChar char="•"/>
            </a:pPr>
            <a:r>
              <a:rPr lang="en-US" sz="2400" b="0" i="0" u="none" strike="noStrike" cap="none" baseline="0" dirty="0">
                <a:solidFill>
                  <a:schemeClr val="dk2"/>
                </a:solidFill>
                <a:latin typeface="Georgia"/>
                <a:ea typeface="Georgia"/>
                <a:cs typeface="Georgia"/>
                <a:sym typeface="Georgia"/>
              </a:rPr>
              <a:t>Instituted in December 2007 in response to a crisis in the Fed Funds market and a reluctance of banks to utilize the Fed’s discount window. Under the TAF, banks can competitively bid against each other on collateralized 28 day loans from the Fed in incremental amounts from $10 million to $3 billion. The total amount of funds available for auction are determined prior to the auction by the Fed. The purpose of the TAF is to ensure bank liquidity without the perceived downsides of utilizing the discount window.</a:t>
            </a:r>
          </a:p>
          <a:p>
            <a:pPr marL="0" marR="0" lvl="1" indent="0" algn="l" rtl="0">
              <a:lnSpc>
                <a:spcPct val="90000"/>
              </a:lnSpc>
              <a:buClr>
                <a:schemeClr val="accent2"/>
              </a:buClr>
              <a:buSzPct val="69444"/>
              <a:buFont typeface="Arial"/>
              <a:buChar char="•"/>
            </a:pPr>
            <a:r>
              <a:rPr lang="en-US" sz="2400" b="1" i="0" u="none" strike="noStrike" cap="none" baseline="0" dirty="0">
                <a:solidFill>
                  <a:schemeClr val="dk2"/>
                </a:solidFill>
                <a:latin typeface="Georgia"/>
                <a:ea typeface="Georgia"/>
                <a:cs typeface="Georgia"/>
                <a:sym typeface="Georgia"/>
              </a:rPr>
              <a:t>The Term Auction Facility is a tool of </a:t>
            </a:r>
            <a:r>
              <a:rPr lang="en-US" sz="2400" b="1" i="0" u="sng" strike="noStrike" cap="none" baseline="0" dirty="0">
                <a:solidFill>
                  <a:schemeClr val="dk2"/>
                </a:solidFill>
                <a:latin typeface="Georgia"/>
                <a:ea typeface="Georgia"/>
                <a:cs typeface="Georgia"/>
                <a:sym typeface="Georgia"/>
              </a:rPr>
              <a:t>expansionary</a:t>
            </a:r>
            <a:r>
              <a:rPr lang="en-US" sz="2400" b="1" i="0" u="none" strike="noStrike" cap="none" baseline="0" dirty="0">
                <a:solidFill>
                  <a:schemeClr val="dk2"/>
                </a:solidFill>
                <a:latin typeface="Georgia"/>
                <a:ea typeface="Georgia"/>
                <a:cs typeface="Georgia"/>
                <a:sym typeface="Georgia"/>
              </a:rPr>
              <a:t> monetary policy</a:t>
            </a:r>
            <a:r>
              <a:rPr lang="en-US" sz="2400" b="0" i="0" u="none" strike="noStrike" cap="none" baseline="0" dirty="0">
                <a:solidFill>
                  <a:schemeClr val="dk2"/>
                </a:solidFill>
                <a:latin typeface="Georgia"/>
                <a:ea typeface="Georgia"/>
                <a:cs typeface="Georgia"/>
                <a:sym typeface="Georgia"/>
              </a:rPr>
              <a:t>.</a:t>
            </a:r>
          </a:p>
          <a:p>
            <a:pPr marL="0" marR="0" lvl="1" indent="0" algn="l" rtl="0">
              <a:lnSpc>
                <a:spcPct val="90000"/>
              </a:lnSpc>
              <a:buClr>
                <a:schemeClr val="accent2"/>
              </a:buClr>
              <a:buSzPct val="69444"/>
              <a:buFont typeface="Arial"/>
              <a:buChar char="•"/>
            </a:pPr>
            <a:r>
              <a:rPr lang="en-US" sz="2400" b="0" i="0" u="none" strike="noStrike" cap="none" baseline="0" dirty="0">
                <a:solidFill>
                  <a:schemeClr val="dk2"/>
                </a:solidFill>
                <a:latin typeface="Georgia"/>
                <a:ea typeface="Georgia"/>
                <a:cs typeface="Georgia"/>
                <a:sym typeface="Georgia"/>
              </a:rPr>
              <a:t>The interest rate on a TAF loan (stop-out rate) is most likely between the fed funds rate and the discount rate.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Why do banks need overnight loans?</a:t>
            </a:r>
          </a:p>
        </p:txBody>
      </p:sp>
      <p:sp>
        <p:nvSpPr>
          <p:cNvPr id="321" name="Shape 321"/>
          <p:cNvSpPr>
            <a:spLocks noGrp="1"/>
          </p:cNvSpPr>
          <p:nvPr>
            <p:ph idx="1"/>
          </p:nvPr>
        </p:nvSpPr>
        <p:spPr>
          <a:xfrm>
            <a:off x="152400" y="1981200"/>
            <a:ext cx="8991600" cy="4114800"/>
          </a:xfrm>
          <a:prstGeom prst="rect">
            <a:avLst/>
          </a:prstGeom>
          <a:noFill/>
          <a:ln>
            <a:noFill/>
          </a:ln>
        </p:spPr>
        <p:txBody>
          <a:bodyPr lIns="91425" tIns="45700" rIns="91425" bIns="45700" anchor="t" anchorCtr="0">
            <a:noAutofit/>
          </a:bodyPr>
          <a:lstStyle/>
          <a:p>
            <a:pPr marL="0" marR="0" lvl="0" indent="0" algn="l" rtl="0">
              <a:lnSpc>
                <a:spcPct val="80000"/>
              </a:lnSpc>
              <a:buClr>
                <a:schemeClr val="accent1"/>
              </a:buClr>
              <a:buSzPct val="86309"/>
              <a:buFont typeface="Arial"/>
              <a:buChar char="•"/>
            </a:pPr>
            <a:r>
              <a:rPr lang="en-US" sz="2800" b="0" i="0" u="none" strike="noStrike" cap="none" baseline="0" dirty="0">
                <a:solidFill>
                  <a:schemeClr val="dk1"/>
                </a:solidFill>
                <a:latin typeface="Georgia"/>
                <a:ea typeface="Georgia"/>
                <a:cs typeface="Georgia"/>
                <a:sym typeface="Georgia"/>
              </a:rPr>
              <a:t>Banks are like any other business in that they seek to maximize profits. Banks make a profit by loaning out as much of their excess reserves as possible and charging interest to the borrower. If, in the course of business, they have loaned out all excess reserves and do not have enough money to satisfy the required reserve ratio or their contractual clearing balance, then they must either borrow from the Fed’s discount window, borrow from the Fed through the TAF, or most likely borrow from each other in the Fed Funds market .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pic>
        <p:nvPicPr>
          <p:cNvPr id="326" name="Shape 326"/>
          <p:cNvPicPr preferRelativeResize="0"/>
          <p:nvPr/>
        </p:nvPicPr>
        <p:blipFill>
          <a:blip r:embed="rId3"/>
          <a:stretch>
            <a:fillRect/>
          </a:stretch>
        </p:blipFill>
        <p:spPr>
          <a:xfrm>
            <a:off x="2133600" y="0"/>
            <a:ext cx="4867275" cy="6429375"/>
          </a:xfrm>
          <a:prstGeom prst="rect">
            <a:avLst/>
          </a:prstGeom>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cxnSp>
        <p:nvCxnSpPr>
          <p:cNvPr id="331" name="Shape 331"/>
          <p:cNvCxnSpPr/>
          <p:nvPr/>
        </p:nvCxnSpPr>
        <p:spPr>
          <a:xfrm>
            <a:off x="381000" y="228600"/>
            <a:ext cx="1587" cy="3124199"/>
          </a:xfrm>
          <a:prstGeom prst="straightConnector1">
            <a:avLst/>
          </a:prstGeom>
          <a:noFill/>
          <a:ln w="25400" cap="rnd">
            <a:solidFill>
              <a:schemeClr val="dk1"/>
            </a:solidFill>
            <a:prstDash val="solid"/>
            <a:miter/>
            <a:headEnd type="none" w="med" len="med"/>
            <a:tailEnd type="none" w="med" len="med"/>
          </a:ln>
        </p:spPr>
      </p:cxnSp>
      <p:cxnSp>
        <p:nvCxnSpPr>
          <p:cNvPr id="332" name="Shape 332"/>
          <p:cNvCxnSpPr/>
          <p:nvPr/>
        </p:nvCxnSpPr>
        <p:spPr>
          <a:xfrm>
            <a:off x="381000" y="3352800"/>
            <a:ext cx="3048000" cy="0"/>
          </a:xfrm>
          <a:prstGeom prst="straightConnector1">
            <a:avLst/>
          </a:prstGeom>
          <a:noFill/>
          <a:ln w="25400" cap="rnd">
            <a:solidFill>
              <a:schemeClr val="dk1"/>
            </a:solidFill>
            <a:prstDash val="solid"/>
            <a:miter/>
            <a:headEnd type="none" w="med" len="med"/>
            <a:tailEnd type="none" w="med" len="med"/>
          </a:ln>
        </p:spPr>
      </p:cxnSp>
      <p:cxnSp>
        <p:nvCxnSpPr>
          <p:cNvPr id="333" name="Shape 333"/>
          <p:cNvCxnSpPr/>
          <p:nvPr/>
        </p:nvCxnSpPr>
        <p:spPr>
          <a:xfrm>
            <a:off x="1295400" y="457200"/>
            <a:ext cx="1587" cy="2895600"/>
          </a:xfrm>
          <a:prstGeom prst="straightConnector1">
            <a:avLst/>
          </a:prstGeom>
          <a:noFill/>
          <a:ln w="22225" cap="rnd">
            <a:solidFill>
              <a:schemeClr val="dk1"/>
            </a:solidFill>
            <a:prstDash val="solid"/>
            <a:miter/>
            <a:headEnd type="none" w="med" len="med"/>
            <a:tailEnd type="none" w="med" len="med"/>
          </a:ln>
        </p:spPr>
      </p:cxnSp>
      <p:cxnSp>
        <p:nvCxnSpPr>
          <p:cNvPr id="334" name="Shape 334"/>
          <p:cNvCxnSpPr/>
          <p:nvPr/>
        </p:nvCxnSpPr>
        <p:spPr>
          <a:xfrm flipH="1">
            <a:off x="380999" y="2133600"/>
            <a:ext cx="914400" cy="1587"/>
          </a:xfrm>
          <a:prstGeom prst="straightConnector1">
            <a:avLst/>
          </a:prstGeom>
          <a:noFill/>
          <a:ln w="12700" cap="rnd">
            <a:solidFill>
              <a:schemeClr val="dk1"/>
            </a:solidFill>
            <a:prstDash val="solid"/>
            <a:miter/>
            <a:headEnd type="none" w="med" len="med"/>
            <a:tailEnd type="none" w="med" len="med"/>
          </a:ln>
        </p:spPr>
      </p:cxnSp>
      <p:sp>
        <p:nvSpPr>
          <p:cNvPr id="335" name="Shape 335"/>
          <p:cNvSpPr/>
          <p:nvPr/>
        </p:nvSpPr>
        <p:spPr>
          <a:xfrm>
            <a:off x="1066800" y="304800"/>
            <a:ext cx="1828799"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sp>
        <p:nvSpPr>
          <p:cNvPr id="336" name="Shape 336"/>
          <p:cNvSpPr/>
          <p:nvPr/>
        </p:nvSpPr>
        <p:spPr>
          <a:xfrm>
            <a:off x="0" y="228600"/>
            <a:ext cx="4365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p>
        </p:txBody>
      </p:sp>
      <p:sp>
        <p:nvSpPr>
          <p:cNvPr id="337" name="Shape 337"/>
          <p:cNvSpPr/>
          <p:nvPr/>
        </p:nvSpPr>
        <p:spPr>
          <a:xfrm>
            <a:off x="76200" y="19812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338" name="Shape 338"/>
          <p:cNvSpPr/>
          <p:nvPr/>
        </p:nvSpPr>
        <p:spPr>
          <a:xfrm>
            <a:off x="3276600" y="3352800"/>
            <a:ext cx="5127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M</a:t>
            </a:r>
          </a:p>
        </p:txBody>
      </p:sp>
      <p:sp>
        <p:nvSpPr>
          <p:cNvPr id="339" name="Shape 339"/>
          <p:cNvSpPr/>
          <p:nvPr/>
        </p:nvSpPr>
        <p:spPr>
          <a:xfrm>
            <a:off x="1066800" y="152400"/>
            <a:ext cx="509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p>
        </p:txBody>
      </p:sp>
      <p:sp>
        <p:nvSpPr>
          <p:cNvPr id="340" name="Shape 340"/>
          <p:cNvSpPr/>
          <p:nvPr/>
        </p:nvSpPr>
        <p:spPr>
          <a:xfrm>
            <a:off x="2667000" y="2819400"/>
            <a:ext cx="5508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p>
        </p:txBody>
      </p:sp>
      <p:sp>
        <p:nvSpPr>
          <p:cNvPr id="341" name="Shape 341"/>
          <p:cNvSpPr/>
          <p:nvPr/>
        </p:nvSpPr>
        <p:spPr>
          <a:xfrm>
            <a:off x="1066800" y="3352800"/>
            <a:ext cx="3762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p>
        </p:txBody>
      </p:sp>
      <p:cxnSp>
        <p:nvCxnSpPr>
          <p:cNvPr id="342" name="Shape 342"/>
          <p:cNvCxnSpPr/>
          <p:nvPr/>
        </p:nvCxnSpPr>
        <p:spPr>
          <a:xfrm flipH="1">
            <a:off x="380999" y="2743200"/>
            <a:ext cx="1447800" cy="1587"/>
          </a:xfrm>
          <a:prstGeom prst="straightConnector1">
            <a:avLst/>
          </a:prstGeom>
          <a:noFill/>
          <a:ln w="12700" cap="rnd">
            <a:solidFill>
              <a:schemeClr val="dk1"/>
            </a:solidFill>
            <a:prstDash val="solid"/>
            <a:miter/>
            <a:headEnd type="none" w="med" len="med"/>
            <a:tailEnd type="none" w="med" len="med"/>
          </a:ln>
        </p:spPr>
      </p:cxnSp>
      <p:sp>
        <p:nvSpPr>
          <p:cNvPr id="343" name="Shape 343"/>
          <p:cNvSpPr/>
          <p:nvPr/>
        </p:nvSpPr>
        <p:spPr>
          <a:xfrm>
            <a:off x="0" y="2590800"/>
            <a:ext cx="609599"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 i</a:t>
            </a:r>
            <a:r>
              <a:rPr lang="en-US" sz="1800" b="1" i="0" u="none" strike="noStrike" cap="none" baseline="-25000">
                <a:solidFill>
                  <a:srgbClr val="FF0000"/>
                </a:solidFill>
                <a:latin typeface="Arial"/>
                <a:ea typeface="Arial"/>
                <a:cs typeface="Arial"/>
                <a:sym typeface="Arial"/>
              </a:rPr>
              <a:t>1</a:t>
            </a:r>
          </a:p>
        </p:txBody>
      </p:sp>
      <p:sp>
        <p:nvSpPr>
          <p:cNvPr id="344" name="Shape 344"/>
          <p:cNvSpPr/>
          <p:nvPr/>
        </p:nvSpPr>
        <p:spPr>
          <a:xfrm>
            <a:off x="1600200" y="152400"/>
            <a:ext cx="5953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MS</a:t>
            </a:r>
            <a:r>
              <a:rPr lang="en-US" sz="1800" b="1" i="0" u="none" strike="noStrike" cap="none" baseline="-25000">
                <a:solidFill>
                  <a:srgbClr val="FF0000"/>
                </a:solidFill>
                <a:latin typeface="Arial"/>
                <a:ea typeface="Arial"/>
                <a:cs typeface="Arial"/>
                <a:sym typeface="Arial"/>
              </a:rPr>
              <a:t>1</a:t>
            </a:r>
          </a:p>
        </p:txBody>
      </p:sp>
      <p:sp>
        <p:nvSpPr>
          <p:cNvPr id="345" name="Shape 345"/>
          <p:cNvSpPr/>
          <p:nvPr/>
        </p:nvSpPr>
        <p:spPr>
          <a:xfrm>
            <a:off x="1447800" y="10668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t>
            </a:r>
          </a:p>
        </p:txBody>
      </p:sp>
      <p:sp>
        <p:nvSpPr>
          <p:cNvPr id="346" name="Shape 346"/>
          <p:cNvSpPr/>
          <p:nvPr/>
        </p:nvSpPr>
        <p:spPr>
          <a:xfrm>
            <a:off x="1447800" y="2133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t>
            </a:r>
          </a:p>
        </p:txBody>
      </p:sp>
      <p:sp>
        <p:nvSpPr>
          <p:cNvPr id="347" name="Shape 347"/>
          <p:cNvSpPr/>
          <p:nvPr/>
        </p:nvSpPr>
        <p:spPr>
          <a:xfrm rot="5400000">
            <a:off x="436562" y="2308225"/>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t>
            </a:r>
          </a:p>
        </p:txBody>
      </p:sp>
      <p:cxnSp>
        <p:nvCxnSpPr>
          <p:cNvPr id="348" name="Shape 348"/>
          <p:cNvCxnSpPr/>
          <p:nvPr/>
        </p:nvCxnSpPr>
        <p:spPr>
          <a:xfrm>
            <a:off x="1828800" y="457200"/>
            <a:ext cx="1587" cy="2895600"/>
          </a:xfrm>
          <a:prstGeom prst="straightConnector1">
            <a:avLst/>
          </a:prstGeom>
          <a:noFill/>
          <a:ln w="22225" cap="rnd">
            <a:solidFill>
              <a:schemeClr val="dk1"/>
            </a:solidFill>
            <a:prstDash val="solid"/>
            <a:miter/>
            <a:headEnd type="none" w="med" len="med"/>
            <a:tailEnd type="none" w="med" len="med"/>
          </a:ln>
        </p:spPr>
      </p:cxnSp>
      <p:sp>
        <p:nvSpPr>
          <p:cNvPr id="349" name="Shape 349"/>
          <p:cNvSpPr/>
          <p:nvPr/>
        </p:nvSpPr>
        <p:spPr>
          <a:xfrm>
            <a:off x="1676400" y="3352800"/>
            <a:ext cx="4619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Q</a:t>
            </a:r>
            <a:r>
              <a:rPr lang="en-US" sz="1800" b="1" i="0" u="none" strike="noStrike" cap="none" baseline="-25000">
                <a:solidFill>
                  <a:srgbClr val="FF0000"/>
                </a:solidFill>
                <a:latin typeface="Arial"/>
                <a:ea typeface="Arial"/>
                <a:cs typeface="Arial"/>
                <a:sym typeface="Arial"/>
              </a:rPr>
              <a:t>1</a:t>
            </a:r>
          </a:p>
        </p:txBody>
      </p:sp>
      <p:cxnSp>
        <p:nvCxnSpPr>
          <p:cNvPr id="350" name="Shape 350"/>
          <p:cNvCxnSpPr/>
          <p:nvPr/>
        </p:nvCxnSpPr>
        <p:spPr>
          <a:xfrm>
            <a:off x="3886200" y="228600"/>
            <a:ext cx="0" cy="3124199"/>
          </a:xfrm>
          <a:prstGeom prst="straightConnector1">
            <a:avLst/>
          </a:prstGeom>
          <a:noFill/>
          <a:ln w="25400" cap="rnd">
            <a:solidFill>
              <a:schemeClr val="dk1"/>
            </a:solidFill>
            <a:prstDash val="solid"/>
            <a:miter/>
            <a:headEnd type="none" w="med" len="med"/>
            <a:tailEnd type="none" w="med" len="med"/>
          </a:ln>
        </p:spPr>
      </p:cxnSp>
      <p:cxnSp>
        <p:nvCxnSpPr>
          <p:cNvPr id="351" name="Shape 351"/>
          <p:cNvCxnSpPr/>
          <p:nvPr/>
        </p:nvCxnSpPr>
        <p:spPr>
          <a:xfrm>
            <a:off x="3886200" y="3352800"/>
            <a:ext cx="3962399" cy="0"/>
          </a:xfrm>
          <a:prstGeom prst="straightConnector1">
            <a:avLst/>
          </a:prstGeom>
          <a:noFill/>
          <a:ln w="25400" cap="rnd">
            <a:solidFill>
              <a:schemeClr val="dk1"/>
            </a:solidFill>
            <a:prstDash val="solid"/>
            <a:miter/>
            <a:headEnd type="none" w="med" len="med"/>
            <a:tailEnd type="none" w="med" len="med"/>
          </a:ln>
        </p:spPr>
      </p:cxnSp>
      <p:cxnSp>
        <p:nvCxnSpPr>
          <p:cNvPr id="352" name="Shape 352"/>
          <p:cNvCxnSpPr/>
          <p:nvPr/>
        </p:nvCxnSpPr>
        <p:spPr>
          <a:xfrm>
            <a:off x="4114800" y="1905000"/>
            <a:ext cx="3276600" cy="1143000"/>
          </a:xfrm>
          <a:prstGeom prst="straightConnector1">
            <a:avLst/>
          </a:prstGeom>
          <a:noFill/>
          <a:ln w="25400" cap="rnd">
            <a:solidFill>
              <a:schemeClr val="dk1"/>
            </a:solidFill>
            <a:prstDash val="solid"/>
            <a:miter/>
            <a:headEnd type="none" w="med" len="med"/>
            <a:tailEnd type="none" w="med" len="med"/>
          </a:ln>
        </p:spPr>
      </p:cxnSp>
      <p:sp>
        <p:nvSpPr>
          <p:cNvPr id="353" name="Shape 353"/>
          <p:cNvSpPr/>
          <p:nvPr/>
        </p:nvSpPr>
        <p:spPr>
          <a:xfrm>
            <a:off x="3505200" y="228600"/>
            <a:ext cx="68579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i%</a:t>
            </a:r>
          </a:p>
        </p:txBody>
      </p:sp>
      <p:sp>
        <p:nvSpPr>
          <p:cNvPr id="354" name="Shape 354"/>
          <p:cNvSpPr/>
          <p:nvPr/>
        </p:nvSpPr>
        <p:spPr>
          <a:xfrm>
            <a:off x="7620000" y="3352800"/>
            <a:ext cx="83819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I</a:t>
            </a:r>
            <a:r>
              <a:rPr lang="en-US" sz="1800" b="1" i="0" u="none" strike="noStrike" cap="none" baseline="-25000">
                <a:solidFill>
                  <a:schemeClr val="dk1"/>
                </a:solidFill>
                <a:latin typeface="Arial"/>
                <a:ea typeface="Arial"/>
                <a:cs typeface="Arial"/>
                <a:sym typeface="Arial"/>
              </a:rPr>
              <a:t>G</a:t>
            </a:r>
          </a:p>
        </p:txBody>
      </p:sp>
      <p:sp>
        <p:nvSpPr>
          <p:cNvPr id="355" name="Shape 355"/>
          <p:cNvSpPr/>
          <p:nvPr/>
        </p:nvSpPr>
        <p:spPr>
          <a:xfrm>
            <a:off x="7315200" y="2743200"/>
            <a:ext cx="914400"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ID</a:t>
            </a:r>
          </a:p>
        </p:txBody>
      </p:sp>
      <p:sp>
        <p:nvSpPr>
          <p:cNvPr id="356" name="Shape 356"/>
          <p:cNvSpPr/>
          <p:nvPr/>
        </p:nvSpPr>
        <p:spPr>
          <a:xfrm>
            <a:off x="3886200" y="2133600"/>
            <a:ext cx="838199" cy="1219199"/>
          </a:xfrm>
          <a:prstGeom prst="rect">
            <a:avLst/>
          </a:prstGeom>
          <a:noFill/>
          <a:ln w="12700" cap="rnd">
            <a:solidFill>
              <a:schemeClr val="dk1"/>
            </a:solidFill>
            <a:prstDash val="solid"/>
            <a:miter/>
            <a:headEnd type="none" w="med" len="med"/>
            <a:tailEnd type="none" w="med" len="med"/>
          </a:ln>
        </p:spPr>
        <p:txBody>
          <a:bodyPr lIns="91425" tIns="45700" rIns="91425" bIns="45700" anchor="ctr" anchorCtr="0">
            <a:noAutofit/>
          </a:bodyPr>
          <a:lstStyle/>
          <a:p>
            <a:endParaRPr/>
          </a:p>
        </p:txBody>
      </p:sp>
      <p:sp>
        <p:nvSpPr>
          <p:cNvPr id="357" name="Shape 357"/>
          <p:cNvSpPr/>
          <p:nvPr/>
        </p:nvSpPr>
        <p:spPr>
          <a:xfrm>
            <a:off x="3886200" y="2743200"/>
            <a:ext cx="2590800" cy="609599"/>
          </a:xfrm>
          <a:prstGeom prst="rect">
            <a:avLst/>
          </a:prstGeom>
          <a:noFill/>
          <a:ln w="12700" cap="rnd">
            <a:solidFill>
              <a:schemeClr val="dk1"/>
            </a:solidFill>
            <a:prstDash val="solid"/>
            <a:miter/>
            <a:headEnd type="none" w="med" len="med"/>
            <a:tailEnd type="none" w="med" len="med"/>
          </a:ln>
        </p:spPr>
        <p:txBody>
          <a:bodyPr lIns="91425" tIns="45700" rIns="91425" bIns="45700" anchor="ctr" anchorCtr="0">
            <a:noAutofit/>
          </a:bodyPr>
          <a:lstStyle/>
          <a:p>
            <a:endParaRPr/>
          </a:p>
        </p:txBody>
      </p:sp>
      <p:sp>
        <p:nvSpPr>
          <p:cNvPr id="358" name="Shape 358"/>
          <p:cNvSpPr/>
          <p:nvPr/>
        </p:nvSpPr>
        <p:spPr>
          <a:xfrm>
            <a:off x="4191000" y="3352800"/>
            <a:ext cx="1143000" cy="366711"/>
          </a:xfrm>
          <a:prstGeom prst="rect">
            <a:avLst/>
          </a:prstGeom>
          <a:noFill/>
          <a:ln>
            <a:noFill/>
          </a:ln>
        </p:spPr>
        <p:txBody>
          <a:bodyPr lIns="91425" tIns="45700" rIns="91425" bIns="45700" anchor="t" anchorCtr="0">
            <a:noAutofit/>
          </a:bodyPr>
          <a:lstStyle/>
          <a:p>
            <a:pPr marL="0" marR="0" lvl="0" indent="0" algn="ctr" rtl="0">
              <a:spcBef>
                <a:spcPts val="900"/>
              </a:spcBef>
              <a:buNone/>
            </a:pPr>
            <a:r>
              <a:rPr lang="en-US" sz="1800" b="1" i="0" u="none" strike="noStrike" cap="none" baseline="0">
                <a:solidFill>
                  <a:schemeClr val="dk1"/>
                </a:solidFill>
                <a:latin typeface="Arial"/>
                <a:ea typeface="Arial"/>
                <a:cs typeface="Arial"/>
                <a:sym typeface="Arial"/>
              </a:rPr>
              <a:t>I</a:t>
            </a:r>
          </a:p>
        </p:txBody>
      </p:sp>
      <p:sp>
        <p:nvSpPr>
          <p:cNvPr id="359" name="Shape 359"/>
          <p:cNvSpPr/>
          <p:nvPr/>
        </p:nvSpPr>
        <p:spPr>
          <a:xfrm>
            <a:off x="5943600" y="3352800"/>
            <a:ext cx="1143000" cy="366711"/>
          </a:xfrm>
          <a:prstGeom prst="rect">
            <a:avLst/>
          </a:prstGeom>
          <a:noFill/>
          <a:ln>
            <a:noFill/>
          </a:ln>
        </p:spPr>
        <p:txBody>
          <a:bodyPr lIns="91425" tIns="45700" rIns="91425" bIns="45700" anchor="t" anchorCtr="0">
            <a:noAutofit/>
          </a:bodyPr>
          <a:lstStyle/>
          <a:p>
            <a:pPr marL="0" marR="0" lvl="0" indent="0" algn="ctr" rtl="0">
              <a:spcBef>
                <a:spcPts val="900"/>
              </a:spcBef>
              <a:buNone/>
            </a:pPr>
            <a:r>
              <a:rPr lang="en-US" sz="1800" b="1" i="0" u="none" strike="noStrike" cap="none" baseline="0">
                <a:solidFill>
                  <a:srgbClr val="FF0000"/>
                </a:solidFill>
                <a:latin typeface="Arial"/>
                <a:ea typeface="Arial"/>
                <a:cs typeface="Arial"/>
                <a:sym typeface="Arial"/>
              </a:rPr>
              <a:t>I</a:t>
            </a:r>
            <a:r>
              <a:rPr lang="en-US" sz="1800" b="1" i="0" u="none" strike="noStrike" cap="none" baseline="-25000">
                <a:solidFill>
                  <a:srgbClr val="FF0000"/>
                </a:solidFill>
                <a:latin typeface="Arial"/>
                <a:ea typeface="Arial"/>
                <a:cs typeface="Arial"/>
                <a:sym typeface="Arial"/>
              </a:rPr>
              <a:t>1</a:t>
            </a:r>
          </a:p>
        </p:txBody>
      </p:sp>
      <p:sp>
        <p:nvSpPr>
          <p:cNvPr id="360" name="Shape 360"/>
          <p:cNvSpPr/>
          <p:nvPr/>
        </p:nvSpPr>
        <p:spPr>
          <a:xfrm rot="5400000">
            <a:off x="4031456" y="2369343"/>
            <a:ext cx="53339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0" i="0" u="none" strike="noStrike" cap="none" baseline="0">
                <a:solidFill>
                  <a:srgbClr val="FF0000"/>
                </a:solidFill>
                <a:latin typeface="Georgia"/>
                <a:ea typeface="Georgia"/>
                <a:cs typeface="Georgia"/>
                <a:sym typeface="Georgia"/>
              </a:rPr>
              <a:t>→</a:t>
            </a:r>
          </a:p>
        </p:txBody>
      </p:sp>
      <p:sp>
        <p:nvSpPr>
          <p:cNvPr id="361" name="Shape 361"/>
          <p:cNvSpPr/>
          <p:nvPr/>
        </p:nvSpPr>
        <p:spPr>
          <a:xfrm>
            <a:off x="5334000" y="2895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Georgia"/>
                <a:ea typeface="Georgia"/>
                <a:cs typeface="Georgia"/>
                <a:sym typeface="Georgia"/>
              </a:rPr>
              <a:t>→</a:t>
            </a:r>
          </a:p>
        </p:txBody>
      </p:sp>
      <p:sp>
        <p:nvSpPr>
          <p:cNvPr id="362" name="Shape 362"/>
          <p:cNvSpPr/>
          <p:nvPr/>
        </p:nvSpPr>
        <p:spPr>
          <a:xfrm>
            <a:off x="3581400" y="19812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363" name="Shape 363"/>
          <p:cNvSpPr/>
          <p:nvPr/>
        </p:nvSpPr>
        <p:spPr>
          <a:xfrm>
            <a:off x="3581400" y="2590800"/>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i</a:t>
            </a:r>
            <a:r>
              <a:rPr lang="en-US" sz="1800" b="1" i="0" u="none" strike="noStrike" cap="none" baseline="-25000">
                <a:solidFill>
                  <a:srgbClr val="FF0000"/>
                </a:solidFill>
                <a:latin typeface="Arial"/>
                <a:ea typeface="Arial"/>
                <a:cs typeface="Arial"/>
                <a:sym typeface="Arial"/>
              </a:rPr>
              <a:t>1</a:t>
            </a:r>
          </a:p>
        </p:txBody>
      </p:sp>
      <p:cxnSp>
        <p:nvCxnSpPr>
          <p:cNvPr id="364" name="Shape 364"/>
          <p:cNvCxnSpPr/>
          <p:nvPr/>
        </p:nvCxnSpPr>
        <p:spPr>
          <a:xfrm>
            <a:off x="3886200" y="4052887"/>
            <a:ext cx="0" cy="2438399"/>
          </a:xfrm>
          <a:prstGeom prst="straightConnector1">
            <a:avLst/>
          </a:prstGeom>
          <a:noFill/>
          <a:ln w="38100" cap="rnd">
            <a:solidFill>
              <a:schemeClr val="dk1"/>
            </a:solidFill>
            <a:prstDash val="solid"/>
            <a:miter/>
            <a:headEnd type="none" w="med" len="med"/>
            <a:tailEnd type="none" w="med" len="med"/>
          </a:ln>
        </p:spPr>
      </p:cxnSp>
      <p:cxnSp>
        <p:nvCxnSpPr>
          <p:cNvPr id="365" name="Shape 365"/>
          <p:cNvCxnSpPr/>
          <p:nvPr/>
        </p:nvCxnSpPr>
        <p:spPr>
          <a:xfrm>
            <a:off x="3886200" y="6491287"/>
            <a:ext cx="3200399" cy="0"/>
          </a:xfrm>
          <a:prstGeom prst="straightConnector1">
            <a:avLst/>
          </a:prstGeom>
          <a:noFill/>
          <a:ln w="38100" cap="rnd">
            <a:solidFill>
              <a:schemeClr val="dk1"/>
            </a:solidFill>
            <a:prstDash val="solid"/>
            <a:miter/>
            <a:headEnd type="none" w="med" len="med"/>
            <a:tailEnd type="none" w="med" len="med"/>
          </a:ln>
        </p:spPr>
      </p:cxnSp>
      <p:cxnSp>
        <p:nvCxnSpPr>
          <p:cNvPr id="366" name="Shape 366"/>
          <p:cNvCxnSpPr/>
          <p:nvPr/>
        </p:nvCxnSpPr>
        <p:spPr>
          <a:xfrm>
            <a:off x="5334000" y="4205287"/>
            <a:ext cx="0" cy="2286000"/>
          </a:xfrm>
          <a:prstGeom prst="straightConnector1">
            <a:avLst/>
          </a:prstGeom>
          <a:noFill/>
          <a:ln w="25400" cap="rnd">
            <a:solidFill>
              <a:schemeClr val="dk1"/>
            </a:solidFill>
            <a:prstDash val="solid"/>
            <a:miter/>
            <a:headEnd type="none" w="med" len="med"/>
            <a:tailEnd type="none" w="med" len="med"/>
          </a:ln>
        </p:spPr>
      </p:cxnSp>
      <p:cxnSp>
        <p:nvCxnSpPr>
          <p:cNvPr id="367" name="Shape 367"/>
          <p:cNvCxnSpPr/>
          <p:nvPr/>
        </p:nvCxnSpPr>
        <p:spPr>
          <a:xfrm rot="10800000" flipH="1">
            <a:off x="4038600" y="4052887"/>
            <a:ext cx="2133599" cy="1828800"/>
          </a:xfrm>
          <a:prstGeom prst="straightConnector1">
            <a:avLst/>
          </a:prstGeom>
          <a:noFill/>
          <a:ln w="25400" cap="rnd">
            <a:solidFill>
              <a:schemeClr val="dk1"/>
            </a:solidFill>
            <a:prstDash val="solid"/>
            <a:miter/>
            <a:headEnd type="none" w="med" len="med"/>
            <a:tailEnd type="none" w="med" len="med"/>
          </a:ln>
        </p:spPr>
      </p:cxnSp>
      <p:cxnSp>
        <p:nvCxnSpPr>
          <p:cNvPr id="368" name="Shape 368"/>
          <p:cNvCxnSpPr/>
          <p:nvPr/>
        </p:nvCxnSpPr>
        <p:spPr>
          <a:xfrm>
            <a:off x="4038600" y="4281487"/>
            <a:ext cx="2286000" cy="2057400"/>
          </a:xfrm>
          <a:prstGeom prst="straightConnector1">
            <a:avLst/>
          </a:prstGeom>
          <a:noFill/>
          <a:ln w="25400" cap="rnd">
            <a:solidFill>
              <a:schemeClr val="dk1"/>
            </a:solidFill>
            <a:prstDash val="solid"/>
            <a:miter/>
            <a:headEnd type="none" w="med" len="med"/>
            <a:tailEnd type="none" w="med" len="med"/>
          </a:ln>
        </p:spPr>
      </p:cxnSp>
      <p:sp>
        <p:nvSpPr>
          <p:cNvPr id="369" name="Shape 369"/>
          <p:cNvSpPr/>
          <p:nvPr/>
        </p:nvSpPr>
        <p:spPr>
          <a:xfrm>
            <a:off x="6629400" y="6491287"/>
            <a:ext cx="7540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GDP</a:t>
            </a:r>
            <a:r>
              <a:rPr lang="en-US" sz="1800" b="1" i="0" u="none" strike="noStrike" cap="none" baseline="-25000">
                <a:solidFill>
                  <a:schemeClr val="dk1"/>
                </a:solidFill>
                <a:latin typeface="Arial"/>
                <a:ea typeface="Arial"/>
                <a:cs typeface="Arial"/>
                <a:sym typeface="Arial"/>
              </a:rPr>
              <a:t>R</a:t>
            </a:r>
          </a:p>
        </p:txBody>
      </p:sp>
      <p:sp>
        <p:nvSpPr>
          <p:cNvPr id="370" name="Shape 370"/>
          <p:cNvSpPr/>
          <p:nvPr/>
        </p:nvSpPr>
        <p:spPr>
          <a:xfrm>
            <a:off x="3429000" y="4052887"/>
            <a:ext cx="41274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PL</a:t>
            </a:r>
          </a:p>
        </p:txBody>
      </p:sp>
      <p:sp>
        <p:nvSpPr>
          <p:cNvPr id="371" name="Shape 371"/>
          <p:cNvSpPr/>
          <p:nvPr/>
        </p:nvSpPr>
        <p:spPr>
          <a:xfrm>
            <a:off x="6248400" y="6034087"/>
            <a:ext cx="514350"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AD</a:t>
            </a:r>
          </a:p>
        </p:txBody>
      </p:sp>
      <p:sp>
        <p:nvSpPr>
          <p:cNvPr id="372" name="Shape 372"/>
          <p:cNvSpPr/>
          <p:nvPr/>
        </p:nvSpPr>
        <p:spPr>
          <a:xfrm>
            <a:off x="5943600" y="4205287"/>
            <a:ext cx="7254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SRAS</a:t>
            </a:r>
          </a:p>
        </p:txBody>
      </p:sp>
      <p:sp>
        <p:nvSpPr>
          <p:cNvPr id="373" name="Shape 373"/>
          <p:cNvSpPr/>
          <p:nvPr/>
        </p:nvSpPr>
        <p:spPr>
          <a:xfrm>
            <a:off x="5029200" y="3810000"/>
            <a:ext cx="7064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LRAS</a:t>
            </a:r>
          </a:p>
        </p:txBody>
      </p:sp>
      <p:sp>
        <p:nvSpPr>
          <p:cNvPr id="374" name="Shape 374"/>
          <p:cNvSpPr/>
          <p:nvPr/>
        </p:nvSpPr>
        <p:spPr>
          <a:xfrm>
            <a:off x="5181600" y="6491287"/>
            <a:ext cx="398461"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Y</a:t>
            </a:r>
            <a:r>
              <a:rPr lang="en-US" sz="1800" b="1" i="0" u="none" strike="noStrike" cap="none" baseline="-25000">
                <a:solidFill>
                  <a:schemeClr val="dk1"/>
                </a:solidFill>
                <a:latin typeface="Arial"/>
                <a:ea typeface="Arial"/>
                <a:cs typeface="Arial"/>
                <a:sym typeface="Arial"/>
              </a:rPr>
              <a:t>F</a:t>
            </a:r>
          </a:p>
        </p:txBody>
      </p:sp>
      <p:sp>
        <p:nvSpPr>
          <p:cNvPr id="375" name="Shape 375"/>
          <p:cNvSpPr/>
          <p:nvPr/>
        </p:nvSpPr>
        <p:spPr>
          <a:xfrm>
            <a:off x="3581400" y="4967287"/>
            <a:ext cx="3127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P</a:t>
            </a:r>
          </a:p>
        </p:txBody>
      </p:sp>
      <p:sp>
        <p:nvSpPr>
          <p:cNvPr id="376" name="Shape 376"/>
          <p:cNvSpPr/>
          <p:nvPr/>
        </p:nvSpPr>
        <p:spPr>
          <a:xfrm>
            <a:off x="3886200" y="5119687"/>
            <a:ext cx="1066799" cy="1371599"/>
          </a:xfrm>
          <a:prstGeom prst="rect">
            <a:avLst/>
          </a:prstGeom>
          <a:noFill/>
          <a:ln w="9525" cap="rnd">
            <a:solidFill>
              <a:schemeClr val="dk1"/>
            </a:solidFill>
            <a:prstDash val="solid"/>
            <a:miter/>
            <a:headEnd type="none" w="med" len="med"/>
            <a:tailEnd type="none" w="med" len="med"/>
          </a:ln>
        </p:spPr>
        <p:txBody>
          <a:bodyPr lIns="91425" tIns="45700" rIns="91425" bIns="45700" anchor="ctr" anchorCtr="0">
            <a:noAutofit/>
          </a:bodyPr>
          <a:lstStyle/>
          <a:p>
            <a:endParaRPr/>
          </a:p>
        </p:txBody>
      </p:sp>
      <p:sp>
        <p:nvSpPr>
          <p:cNvPr id="377" name="Shape 377"/>
          <p:cNvSpPr/>
          <p:nvPr/>
        </p:nvSpPr>
        <p:spPr>
          <a:xfrm>
            <a:off x="4800600" y="6491287"/>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Y</a:t>
            </a:r>
          </a:p>
        </p:txBody>
      </p:sp>
      <p:cxnSp>
        <p:nvCxnSpPr>
          <p:cNvPr id="378" name="Shape 378"/>
          <p:cNvCxnSpPr/>
          <p:nvPr/>
        </p:nvCxnSpPr>
        <p:spPr>
          <a:xfrm>
            <a:off x="4572000" y="4129087"/>
            <a:ext cx="2209799" cy="1981199"/>
          </a:xfrm>
          <a:prstGeom prst="straightConnector1">
            <a:avLst/>
          </a:prstGeom>
          <a:noFill/>
          <a:ln w="25400" cap="rnd">
            <a:solidFill>
              <a:schemeClr val="dk1"/>
            </a:solidFill>
            <a:prstDash val="solid"/>
            <a:miter/>
            <a:headEnd type="none" w="med" len="med"/>
            <a:tailEnd type="none" w="med" len="med"/>
          </a:ln>
        </p:spPr>
      </p:cxnSp>
      <p:sp>
        <p:nvSpPr>
          <p:cNvPr id="379" name="Shape 379"/>
          <p:cNvSpPr/>
          <p:nvPr/>
        </p:nvSpPr>
        <p:spPr>
          <a:xfrm>
            <a:off x="6705600" y="5805487"/>
            <a:ext cx="604837" cy="369886"/>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AD</a:t>
            </a:r>
            <a:r>
              <a:rPr lang="en-US" sz="1800" b="1" i="0" u="none" strike="noStrike" cap="none" baseline="-25000">
                <a:solidFill>
                  <a:srgbClr val="FF0000"/>
                </a:solidFill>
                <a:latin typeface="Arial"/>
                <a:ea typeface="Arial"/>
                <a:cs typeface="Arial"/>
                <a:sym typeface="Arial"/>
              </a:rPr>
              <a:t>1</a:t>
            </a:r>
          </a:p>
        </p:txBody>
      </p:sp>
      <p:cxnSp>
        <p:nvCxnSpPr>
          <p:cNvPr id="380" name="Shape 380"/>
          <p:cNvCxnSpPr/>
          <p:nvPr/>
        </p:nvCxnSpPr>
        <p:spPr>
          <a:xfrm rot="10800000">
            <a:off x="3886199" y="4814887"/>
            <a:ext cx="1447800" cy="0"/>
          </a:xfrm>
          <a:prstGeom prst="straightConnector1">
            <a:avLst/>
          </a:prstGeom>
          <a:noFill/>
          <a:ln w="9525" cap="rnd">
            <a:solidFill>
              <a:schemeClr val="dk1"/>
            </a:solidFill>
            <a:prstDash val="solid"/>
            <a:miter/>
            <a:headEnd type="none" w="med" len="med"/>
            <a:tailEnd type="none" w="med" len="med"/>
          </a:ln>
        </p:spPr>
      </p:cxnSp>
      <p:sp>
        <p:nvSpPr>
          <p:cNvPr id="381" name="Shape 381"/>
          <p:cNvSpPr/>
          <p:nvPr/>
        </p:nvSpPr>
        <p:spPr>
          <a:xfrm>
            <a:off x="3505200" y="4586287"/>
            <a:ext cx="609599"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P</a:t>
            </a:r>
            <a:r>
              <a:rPr lang="en-US" sz="1800" b="1" i="0" u="none" strike="noStrike" cap="none" baseline="-25000">
                <a:solidFill>
                  <a:srgbClr val="FF0000"/>
                </a:solidFill>
                <a:latin typeface="Arial"/>
                <a:ea typeface="Arial"/>
                <a:cs typeface="Arial"/>
                <a:sym typeface="Arial"/>
              </a:rPr>
              <a:t>1</a:t>
            </a:r>
          </a:p>
        </p:txBody>
      </p:sp>
      <p:sp>
        <p:nvSpPr>
          <p:cNvPr id="382" name="Shape 382"/>
          <p:cNvSpPr/>
          <p:nvPr/>
        </p:nvSpPr>
        <p:spPr>
          <a:xfrm>
            <a:off x="4953000" y="6110287"/>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Arial"/>
                <a:ea typeface="Arial"/>
                <a:cs typeface="Arial"/>
                <a:sym typeface="Arial"/>
              </a:rPr>
              <a:t>→</a:t>
            </a:r>
          </a:p>
        </p:txBody>
      </p:sp>
      <p:sp>
        <p:nvSpPr>
          <p:cNvPr id="383" name="Shape 383"/>
          <p:cNvSpPr/>
          <p:nvPr/>
        </p:nvSpPr>
        <p:spPr>
          <a:xfrm>
            <a:off x="4495800" y="4281487"/>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Arial"/>
                <a:ea typeface="Arial"/>
                <a:cs typeface="Arial"/>
                <a:sym typeface="Arial"/>
              </a:rPr>
              <a:t>→</a:t>
            </a:r>
          </a:p>
        </p:txBody>
      </p:sp>
      <p:sp>
        <p:nvSpPr>
          <p:cNvPr id="384" name="Shape 384"/>
          <p:cNvSpPr/>
          <p:nvPr/>
        </p:nvSpPr>
        <p:spPr>
          <a:xfrm rot="-5400000">
            <a:off x="3840955" y="4783931"/>
            <a:ext cx="457200"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Arial"/>
                <a:ea typeface="Arial"/>
                <a:cs typeface="Arial"/>
                <a:sym typeface="Arial"/>
              </a:rPr>
              <a:t>→</a:t>
            </a:r>
          </a:p>
        </p:txBody>
      </p:sp>
      <p:sp>
        <p:nvSpPr>
          <p:cNvPr id="385" name="Shape 385"/>
          <p:cNvSpPr/>
          <p:nvPr/>
        </p:nvSpPr>
        <p:spPr>
          <a:xfrm>
            <a:off x="0" y="3662362"/>
            <a:ext cx="4190999" cy="3232149"/>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Fed buys bonds, TAF loan,</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Lower discount rate</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ER↑ .: MS→ .: i%↓</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 I</a:t>
            </a:r>
            <a:r>
              <a:rPr lang="en-US" sz="1800" b="1" i="0" u="none" strike="noStrike" cap="none" baseline="-25000">
                <a:solidFill>
                  <a:schemeClr val="dk1"/>
                </a:solidFill>
                <a:latin typeface="Arial"/>
                <a:ea typeface="Arial"/>
                <a:cs typeface="Arial"/>
                <a:sym typeface="Arial"/>
              </a:rPr>
              <a:t>G</a:t>
            </a:r>
            <a:r>
              <a:rPr lang="en-US" sz="1800" b="1" i="0" u="none" strike="noStrike" cap="none" baseline="0">
                <a:solidFill>
                  <a:schemeClr val="dk1"/>
                </a:solidFill>
                <a:latin typeface="Arial"/>
                <a:ea typeface="Arial"/>
                <a:cs typeface="Arial"/>
                <a:sym typeface="Arial"/>
              </a:rPr>
              <a:t>↑</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 AD→.: GDP</a:t>
            </a:r>
            <a:r>
              <a:rPr lang="en-US" sz="1800" b="1" i="0" u="none" strike="noStrike" cap="none" baseline="-25000">
                <a:solidFill>
                  <a:schemeClr val="dk1"/>
                </a:solidFill>
                <a:latin typeface="Arial"/>
                <a:ea typeface="Arial"/>
                <a:cs typeface="Arial"/>
                <a:sym typeface="Arial"/>
              </a:rPr>
              <a:t>R</a:t>
            </a:r>
            <a:r>
              <a:rPr lang="en-US" sz="1800" b="1" i="0" u="none" strike="noStrike" cap="none" baseline="0">
                <a:solidFill>
                  <a:schemeClr val="dk1"/>
                </a:solidFill>
                <a:latin typeface="Arial"/>
                <a:ea typeface="Arial"/>
                <a:cs typeface="Arial"/>
                <a:sym typeface="Arial"/>
              </a:rPr>
              <a:t>↑ &amp; PL↑</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u%↓ &amp; π%↑</a:t>
            </a:r>
          </a:p>
        </p:txBody>
      </p:sp>
      <p:sp>
        <p:nvSpPr>
          <p:cNvPr id="386" name="Shape 386"/>
          <p:cNvSpPr/>
          <p:nvPr/>
        </p:nvSpPr>
        <p:spPr>
          <a:xfrm>
            <a:off x="4495800" y="228600"/>
            <a:ext cx="4267199" cy="946150"/>
          </a:xfrm>
          <a:prstGeom prst="rect">
            <a:avLst/>
          </a:prstGeom>
          <a:noFill/>
          <a:ln>
            <a:noFill/>
          </a:ln>
        </p:spPr>
        <p:txBody>
          <a:bodyPr lIns="91425" tIns="45700" rIns="91425" bIns="45700" anchor="t" anchorCtr="0">
            <a:noAutofit/>
          </a:bodyPr>
          <a:lstStyle/>
          <a:p>
            <a:pPr marL="0" marR="0" lvl="0" indent="0" algn="ctr" rtl="0">
              <a:spcBef>
                <a:spcPts val="1400"/>
              </a:spcBef>
              <a:buNone/>
            </a:pPr>
            <a:r>
              <a:rPr lang="en-US" sz="2800" b="1" i="0" u="none" strike="noStrike" cap="none" baseline="0">
                <a:solidFill>
                  <a:srgbClr val="FF0000"/>
                </a:solidFill>
                <a:latin typeface="Arial"/>
                <a:ea typeface="Arial"/>
                <a:cs typeface="Arial"/>
                <a:sym typeface="Arial"/>
              </a:rPr>
              <a:t>Graphing Expansionary Monetary Policy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Shape 391"/>
          <p:cNvSpPr txBox="1">
            <a:spLocks noGrp="1"/>
          </p:cNvSpPr>
          <p:nvPr>
            <p:ph type="title"/>
          </p:nvPr>
        </p:nvSpPr>
        <p:spPr>
          <a:xfrm>
            <a:off x="0" y="0"/>
            <a:ext cx="9144000"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Expansionary Monetary Policy</a:t>
            </a:r>
          </a:p>
        </p:txBody>
      </p:sp>
      <p:pic>
        <p:nvPicPr>
          <p:cNvPr id="392" name="Shape 392"/>
          <p:cNvPicPr preferRelativeResize="0"/>
          <p:nvPr/>
        </p:nvPicPr>
        <p:blipFill>
          <a:blip r:embed="rId3"/>
          <a:stretch>
            <a:fillRect/>
          </a:stretch>
        </p:blipFill>
        <p:spPr>
          <a:xfrm>
            <a:off x="869950" y="2560636"/>
            <a:ext cx="3365500" cy="2628900"/>
          </a:xfrm>
          <a:prstGeom prst="rect">
            <a:avLst/>
          </a:prstGeom>
        </p:spPr>
      </p:pic>
      <p:pic>
        <p:nvPicPr>
          <p:cNvPr id="393" name="Shape 393"/>
          <p:cNvPicPr preferRelativeResize="0"/>
          <p:nvPr/>
        </p:nvPicPr>
        <p:blipFill>
          <a:blip r:embed="rId4"/>
          <a:stretch>
            <a:fillRect/>
          </a:stretch>
        </p:blipFill>
        <p:spPr>
          <a:xfrm>
            <a:off x="3733800" y="6019800"/>
            <a:ext cx="685800" cy="142875"/>
          </a:xfrm>
          <a:prstGeom prst="rect">
            <a:avLst/>
          </a:prstGeom>
        </p:spPr>
      </p:pic>
      <p:sp>
        <p:nvSpPr>
          <p:cNvPr id="394" name="Shape 394"/>
          <p:cNvSpPr/>
          <p:nvPr/>
        </p:nvSpPr>
        <p:spPr>
          <a:xfrm>
            <a:off x="304800" y="6410325"/>
            <a:ext cx="3581399" cy="366711"/>
          </a:xfrm>
          <a:prstGeom prst="rect">
            <a:avLst/>
          </a:prstGeom>
          <a:noFill/>
          <a:ln>
            <a:noFill/>
          </a:ln>
        </p:spPr>
        <p:txBody>
          <a:bodyPr lIns="91425" tIns="45700" rIns="91425" bIns="45700" anchor="t" anchorCtr="0">
            <a:noAutofit/>
          </a:bodyPr>
          <a:lstStyle/>
          <a:p>
            <a:pPr marL="0" marR="0" lvl="0" indent="0" algn="l" rtl="0">
              <a:buNone/>
            </a:pPr>
            <a:r>
              <a:rPr lang="en-US" sz="1200" b="0" i="0" u="none" strike="noStrike" cap="none" baseline="0">
                <a:solidFill>
                  <a:srgbClr val="FFFFFF"/>
                </a:solidFill>
                <a:latin typeface="Arial"/>
                <a:ea typeface="Arial"/>
                <a:cs typeface="Arial"/>
                <a:sym typeface="Arial"/>
              </a:rPr>
              <a:t>*</a:t>
            </a:r>
          </a:p>
        </p:txBody>
      </p:sp>
      <p:pic>
        <p:nvPicPr>
          <p:cNvPr id="395" name="Shape 395"/>
          <p:cNvPicPr preferRelativeResize="0"/>
          <p:nvPr/>
        </p:nvPicPr>
        <p:blipFill>
          <a:blip r:embed="rId5"/>
          <a:stretch>
            <a:fillRect/>
          </a:stretch>
        </p:blipFill>
        <p:spPr>
          <a:xfrm>
            <a:off x="762000" y="1589087"/>
            <a:ext cx="6481762" cy="5067300"/>
          </a:xfrm>
          <a:prstGeom prst="rect">
            <a:avLst/>
          </a:prstGeom>
        </p:spPr>
      </p:pic>
      <p:sp>
        <p:nvSpPr>
          <p:cNvPr id="396" name="Shape 396"/>
          <p:cNvSpPr/>
          <p:nvPr/>
        </p:nvSpPr>
        <p:spPr>
          <a:xfrm>
            <a:off x="0" y="1143000"/>
            <a:ext cx="9144000" cy="46196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Expansionary Monetary Policy Can Close a Recessionary Gap</a:t>
            </a:r>
          </a:p>
        </p:txBody>
      </p:sp>
      <p:sp>
        <p:nvSpPr>
          <p:cNvPr id="397" name="Shape 397"/>
          <p:cNvSpPr/>
          <p:nvPr/>
        </p:nvSpPr>
        <p:spPr>
          <a:xfrm>
            <a:off x="5562600" y="3352800"/>
            <a:ext cx="3429000" cy="1196975"/>
          </a:xfrm>
          <a:prstGeom prst="rect">
            <a:avLst/>
          </a:prstGeom>
          <a:solidFill>
            <a:schemeClr val="hlink"/>
          </a:solidFill>
          <a:ln w="9525" cap="rnd">
            <a:solidFill>
              <a:schemeClr val="dk1"/>
            </a:solidFill>
            <a:prstDash val="solid"/>
            <a:miter/>
            <a:headEnd type="none" w="med" len="med"/>
            <a:tailEnd type="none" w="med" len="med"/>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Expansionary monetary policy </a:t>
            </a:r>
            <a:r>
              <a:rPr lang="en-US" sz="1800" b="0" i="0" u="none" strike="noStrike" cap="none" baseline="0">
                <a:solidFill>
                  <a:schemeClr val="dk1"/>
                </a:solidFill>
                <a:latin typeface="Arial"/>
                <a:ea typeface="Arial"/>
                <a:cs typeface="Arial"/>
                <a:sym typeface="Arial"/>
              </a:rPr>
              <a:t>increases aggregate demand.</a:t>
            </a:r>
          </a:p>
        </p:txBody>
      </p:sp>
      <p:sp>
        <p:nvSpPr>
          <p:cNvPr id="398" name="Shape 398"/>
          <p:cNvSpPr/>
          <p:nvPr/>
        </p:nvSpPr>
        <p:spPr>
          <a:xfrm>
            <a:off x="1905000" y="5486400"/>
            <a:ext cx="2590800" cy="461961"/>
          </a:xfrm>
          <a:prstGeom prst="rect">
            <a:avLst/>
          </a:prstGeom>
          <a:solidFill>
            <a:schemeClr val="hlink"/>
          </a:solidFill>
          <a:ln w="9525" cap="rnd">
            <a:solidFill>
              <a:schemeClr val="dk1"/>
            </a:solidFill>
            <a:prstDash val="solid"/>
            <a:miter/>
            <a:headEnd type="none" w="med" len="med"/>
            <a:tailEnd type="none" w="med" len="med"/>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Recessionary Gap</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0" y="0"/>
            <a:ext cx="9144000"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Contractionary Monetary Policy</a:t>
            </a:r>
          </a:p>
        </p:txBody>
      </p:sp>
      <p:pic>
        <p:nvPicPr>
          <p:cNvPr id="405" name="Shape 405"/>
          <p:cNvPicPr preferRelativeResize="0"/>
          <p:nvPr/>
        </p:nvPicPr>
        <p:blipFill>
          <a:blip r:embed="rId3"/>
          <a:stretch>
            <a:fillRect/>
          </a:stretch>
        </p:blipFill>
        <p:spPr>
          <a:xfrm>
            <a:off x="844550" y="2560636"/>
            <a:ext cx="3416299" cy="2628900"/>
          </a:xfrm>
          <a:prstGeom prst="rect">
            <a:avLst/>
          </a:prstGeom>
        </p:spPr>
      </p:pic>
      <p:pic>
        <p:nvPicPr>
          <p:cNvPr id="406" name="Shape 406"/>
          <p:cNvPicPr preferRelativeResize="0"/>
          <p:nvPr/>
        </p:nvPicPr>
        <p:blipFill>
          <a:blip r:embed="rId4"/>
          <a:stretch>
            <a:fillRect/>
          </a:stretch>
        </p:blipFill>
        <p:spPr>
          <a:xfrm>
            <a:off x="4724400" y="6019800"/>
            <a:ext cx="609599" cy="101599"/>
          </a:xfrm>
          <a:prstGeom prst="rect">
            <a:avLst/>
          </a:prstGeom>
        </p:spPr>
      </p:pic>
      <p:sp>
        <p:nvSpPr>
          <p:cNvPr id="407" name="Shape 407"/>
          <p:cNvSpPr/>
          <p:nvPr/>
        </p:nvSpPr>
        <p:spPr>
          <a:xfrm>
            <a:off x="304800" y="6410325"/>
            <a:ext cx="3581399" cy="366711"/>
          </a:xfrm>
          <a:prstGeom prst="rect">
            <a:avLst/>
          </a:prstGeom>
          <a:noFill/>
          <a:ln>
            <a:noFill/>
          </a:ln>
        </p:spPr>
        <p:txBody>
          <a:bodyPr lIns="91425" tIns="45700" rIns="91425" bIns="45700" anchor="t" anchorCtr="0">
            <a:noAutofit/>
          </a:bodyPr>
          <a:lstStyle/>
          <a:p>
            <a:pPr marL="0" marR="0" lvl="0" indent="0" algn="l" rtl="0">
              <a:buNone/>
            </a:pPr>
            <a:r>
              <a:rPr lang="en-US" sz="1200" b="0" i="0" u="none" strike="noStrike" cap="none" baseline="0">
                <a:solidFill>
                  <a:srgbClr val="FFFFFF"/>
                </a:solidFill>
                <a:latin typeface="Arial"/>
                <a:ea typeface="Arial"/>
                <a:cs typeface="Arial"/>
                <a:sym typeface="Arial"/>
              </a:rPr>
              <a:t>*</a:t>
            </a:r>
          </a:p>
        </p:txBody>
      </p:sp>
      <p:sp>
        <p:nvSpPr>
          <p:cNvPr id="408" name="Shape 408"/>
          <p:cNvSpPr/>
          <p:nvPr/>
        </p:nvSpPr>
        <p:spPr>
          <a:xfrm>
            <a:off x="0" y="1143000"/>
            <a:ext cx="9144000" cy="430212"/>
          </a:xfrm>
          <a:prstGeom prst="rect">
            <a:avLst/>
          </a:prstGeom>
          <a:noFill/>
          <a:ln>
            <a:noFill/>
          </a:ln>
        </p:spPr>
        <p:txBody>
          <a:bodyPr lIns="91425" tIns="45700" rIns="91425" bIns="45700" anchor="t" anchorCtr="0">
            <a:noAutofit/>
          </a:bodyPr>
          <a:lstStyle/>
          <a:p>
            <a:pPr marL="0" marR="0" lvl="0" indent="0" algn="l" rtl="0">
              <a:buNone/>
            </a:pPr>
            <a:r>
              <a:rPr lang="en-US" sz="2200" b="1" i="0" u="none" strike="noStrike" cap="none" baseline="0">
                <a:solidFill>
                  <a:schemeClr val="dk1"/>
                </a:solidFill>
                <a:latin typeface="Arial"/>
                <a:ea typeface="Arial"/>
                <a:cs typeface="Arial"/>
                <a:sym typeface="Arial"/>
              </a:rPr>
              <a:t>Contractionary Monetary Policy Can Eliminate an Inflationary Gap</a:t>
            </a:r>
          </a:p>
        </p:txBody>
      </p:sp>
      <p:pic>
        <p:nvPicPr>
          <p:cNvPr id="409" name="Shape 409"/>
          <p:cNvPicPr preferRelativeResize="0"/>
          <p:nvPr/>
        </p:nvPicPr>
        <p:blipFill>
          <a:blip r:embed="rId5"/>
          <a:stretch>
            <a:fillRect/>
          </a:stretch>
        </p:blipFill>
        <p:spPr>
          <a:xfrm>
            <a:off x="912812" y="1598612"/>
            <a:ext cx="6481761" cy="4991099"/>
          </a:xfrm>
          <a:prstGeom prst="rect">
            <a:avLst/>
          </a:prstGeom>
        </p:spPr>
      </p:pic>
      <p:sp>
        <p:nvSpPr>
          <p:cNvPr id="410" name="Shape 410"/>
          <p:cNvSpPr/>
          <p:nvPr/>
        </p:nvSpPr>
        <p:spPr>
          <a:xfrm>
            <a:off x="0" y="3124200"/>
            <a:ext cx="3733800" cy="1196975"/>
          </a:xfrm>
          <a:prstGeom prst="rect">
            <a:avLst/>
          </a:prstGeom>
          <a:solidFill>
            <a:schemeClr val="hlink"/>
          </a:solidFill>
          <a:ln w="9525" cap="rnd">
            <a:solidFill>
              <a:schemeClr val="dk1"/>
            </a:solidFill>
            <a:prstDash val="solid"/>
            <a:miter/>
            <a:headEnd type="none" w="med" len="med"/>
            <a:tailEnd type="none" w="med" len="med"/>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Contractionary monetary policy </a:t>
            </a:r>
            <a:r>
              <a:rPr lang="en-US" sz="1800" b="0" i="0" u="none" strike="noStrike" cap="none" baseline="0">
                <a:solidFill>
                  <a:schemeClr val="dk1"/>
                </a:solidFill>
                <a:latin typeface="Arial"/>
                <a:ea typeface="Arial"/>
                <a:cs typeface="Arial"/>
                <a:sym typeface="Arial"/>
              </a:rPr>
              <a:t>decreases aggregate demand.</a:t>
            </a:r>
          </a:p>
        </p:txBody>
      </p:sp>
      <p:sp>
        <p:nvSpPr>
          <p:cNvPr id="411" name="Shape 411"/>
          <p:cNvSpPr/>
          <p:nvPr/>
        </p:nvSpPr>
        <p:spPr>
          <a:xfrm>
            <a:off x="5486400" y="5562600"/>
            <a:ext cx="2286000" cy="461961"/>
          </a:xfrm>
          <a:prstGeom prst="rect">
            <a:avLst/>
          </a:prstGeom>
          <a:solidFill>
            <a:schemeClr val="hlink"/>
          </a:solidFill>
          <a:ln w="9525" cap="rnd">
            <a:solidFill>
              <a:schemeClr val="dk1"/>
            </a:solidFill>
            <a:prstDash val="solid"/>
            <a:miter/>
            <a:headEnd type="none" w="med" len="med"/>
            <a:tailEnd type="none" w="med" len="med"/>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Inflationary Gap</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Shape 417"/>
          <p:cNvSpPr txBox="1">
            <a:spLocks noGrp="1"/>
          </p:cNvSpPr>
          <p:nvPr>
            <p:ph type="title"/>
          </p:nvPr>
        </p:nvSpPr>
        <p:spPr>
          <a:xfrm>
            <a:off x="722312" y="533400"/>
            <a:ext cx="7772400" cy="1524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4200" b="0" i="0" u="none" strike="noStrike" cap="none" baseline="0">
                <a:solidFill>
                  <a:srgbClr val="FFFFFF"/>
                </a:solidFill>
                <a:latin typeface="Georgia"/>
                <a:ea typeface="Georgia"/>
                <a:cs typeface="Georgia"/>
                <a:sym typeface="Georgia"/>
              </a:rPr>
              <a:t>Paul Solman Video</a:t>
            </a:r>
          </a:p>
        </p:txBody>
      </p:sp>
      <p:sp>
        <p:nvSpPr>
          <p:cNvPr id="418" name="Shape 418"/>
          <p:cNvSpPr txBox="1">
            <a:spLocks noGrp="1"/>
          </p:cNvSpPr>
          <p:nvPr>
            <p:ph type="body" idx="1"/>
          </p:nvPr>
        </p:nvSpPr>
        <p:spPr>
          <a:xfrm>
            <a:off x="1368425" y="2743200"/>
            <a:ext cx="6480174" cy="1673224"/>
          </a:xfrm>
          <a:prstGeom prst="rect">
            <a:avLst/>
          </a:prstGeom>
          <a:noFill/>
          <a:ln>
            <a:noFill/>
          </a:ln>
        </p:spPr>
        <p:txBody>
          <a:bodyPr lIns="91425" tIns="45700" rIns="91425" bIns="45700" anchor="t" anchorCtr="0">
            <a:noAutofit/>
          </a:bodyPr>
          <a:lstStyle/>
          <a:p>
            <a:pPr marL="0" marR="0" lvl="0" indent="0" algn="ctr" rtl="0">
              <a:spcBef>
                <a:spcPts val="360"/>
              </a:spcBef>
              <a:spcAft>
                <a:spcPts val="0"/>
              </a:spcAft>
              <a:buClr>
                <a:schemeClr val="accent1"/>
              </a:buClr>
              <a:buSzPct val="93749"/>
              <a:buFont typeface="Arial"/>
              <a:buChar char="•"/>
            </a:pPr>
            <a:r>
              <a:rPr lang="en-US" sz="1600" b="1" i="0" u="none" strike="noStrike" cap="none" baseline="0" dirty="0" smtClean="0">
                <a:solidFill>
                  <a:schemeClr val="dk2"/>
                </a:solidFill>
                <a:latin typeface="Georgia"/>
                <a:ea typeface="Georgia"/>
                <a:cs typeface="Georgia"/>
                <a:sym typeface="Georgia"/>
              </a:rPr>
              <a:t>STEER_FED.MOV</a:t>
            </a:r>
            <a:endParaRPr lang="en-US" sz="1600" b="1" i="0" u="none" strike="noStrike" cap="none" baseline="0" dirty="0">
              <a:solidFill>
                <a:schemeClr val="dk2"/>
              </a:solidFill>
              <a:latin typeface="Georgia"/>
              <a:ea typeface="Georgia"/>
              <a:cs typeface="Georgia"/>
              <a:sym typeface="Georgia"/>
            </a:endParaRPr>
          </a:p>
          <a:p>
            <a:endParaRPr dirty="0"/>
          </a:p>
          <a:p>
            <a:pPr marL="0" marR="0" lvl="0" indent="0" algn="ctr" rtl="0">
              <a:spcBef>
                <a:spcPts val="360"/>
              </a:spcBef>
              <a:spcAft>
                <a:spcPts val="0"/>
              </a:spcAft>
              <a:buClr>
                <a:schemeClr val="accent1"/>
              </a:buClr>
              <a:buSzPct val="93749"/>
              <a:buFont typeface="Arial"/>
              <a:buChar char="•"/>
            </a:pPr>
            <a:r>
              <a:rPr lang="en-US" sz="1600" b="1" i="0" u="none" strike="noStrike" cap="none" baseline="0" dirty="0">
                <a:solidFill>
                  <a:schemeClr val="dk2"/>
                </a:solidFill>
                <a:latin typeface="Georgia"/>
                <a:ea typeface="Georgia"/>
                <a:cs typeface="Georgia"/>
                <a:sym typeface="Georgia"/>
              </a:rPr>
              <a:t>IF TIME. IF NOT, MOVE TO SHORT BONDS PP.</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Shape 423"/>
          <p:cNvSpPr txBox="1">
            <a:spLocks noGrp="1"/>
          </p:cNvSpPr>
          <p:nvPr>
            <p:ph type="title"/>
          </p:nvPr>
        </p:nvSpPr>
        <p:spPr>
          <a:xfrm>
            <a:off x="0" y="838200"/>
            <a:ext cx="8915400" cy="9144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2900" b="0" i="0" u="none" strike="noStrike" cap="none" baseline="0">
                <a:solidFill>
                  <a:srgbClr val="7B9899"/>
                </a:solidFill>
                <a:latin typeface="Georgia"/>
                <a:ea typeface="Georgia"/>
                <a:cs typeface="Georgia"/>
                <a:sym typeface="Georgia"/>
              </a:rPr>
              <a:t>Expansionary Monetary Policy</a:t>
            </a:r>
            <a:br>
              <a:rPr lang="en-US" sz="2900" b="0" i="0" u="none" strike="noStrike" cap="none" baseline="0">
                <a:solidFill>
                  <a:srgbClr val="7B9899"/>
                </a:solidFill>
                <a:latin typeface="Georgia"/>
                <a:ea typeface="Georgia"/>
                <a:cs typeface="Georgia"/>
                <a:sym typeface="Georgia"/>
              </a:rPr>
            </a:br>
            <a:r>
              <a:rPr lang="en-US" sz="2900" b="0" i="0" u="none" strike="noStrike" cap="none" baseline="0">
                <a:solidFill>
                  <a:srgbClr val="7B9899"/>
                </a:solidFill>
                <a:latin typeface="Georgia"/>
                <a:ea typeface="Georgia"/>
                <a:cs typeface="Georgia"/>
                <a:sym typeface="Georgia"/>
              </a:rPr>
              <a:t>to Counteract a Recession w/ reinforcing effect on Net Exports </a:t>
            </a:r>
          </a:p>
        </p:txBody>
      </p:sp>
      <p:sp>
        <p:nvSpPr>
          <p:cNvPr id="424" name="Shape 424"/>
          <p:cNvSpPr/>
          <p:nvPr/>
        </p:nvSpPr>
        <p:spPr>
          <a:xfrm>
            <a:off x="0" y="1676400"/>
            <a:ext cx="1676399" cy="1320800"/>
          </a:xfrm>
          <a:prstGeom prst="rect">
            <a:avLst/>
          </a:prstGeom>
          <a:noFill/>
          <a:ln w="9525" cap="rnd">
            <a:solidFill>
              <a:schemeClr val="dk1"/>
            </a:solidFill>
            <a:prstDash val="solid"/>
            <a:miter/>
            <a:headEnd type="none" w="med" len="med"/>
            <a:tailEnd type="none" w="med" len="med"/>
          </a:ln>
        </p:spPr>
        <p:txBody>
          <a:bodyPr lIns="91425" tIns="45700" rIns="91425" bIns="45700" anchor="t" anchorCtr="0">
            <a:noAutofit/>
          </a:bodyPr>
          <a:lstStyle/>
          <a:p>
            <a:pPr marL="0" marR="0" lvl="0" indent="0" algn="l" rtl="0">
              <a:buNone/>
            </a:pPr>
            <a:r>
              <a:rPr lang="en-US" sz="2000" b="1" i="0" u="none" strike="noStrike" cap="none" baseline="0">
                <a:solidFill>
                  <a:schemeClr val="dk1"/>
                </a:solidFill>
                <a:latin typeface="Arial"/>
                <a:ea typeface="Arial"/>
                <a:cs typeface="Arial"/>
                <a:sym typeface="Arial"/>
              </a:rPr>
              <a:t>Res. Ratio </a:t>
            </a:r>
          </a:p>
          <a:p>
            <a:pPr marL="0" marR="0" lvl="0" indent="0" algn="l" rtl="0">
              <a:buNone/>
            </a:pPr>
            <a:r>
              <a:rPr lang="en-US" sz="2000" b="1" i="0" u="none" strike="noStrike" cap="none" baseline="0">
                <a:solidFill>
                  <a:schemeClr val="dk1"/>
                </a:solidFill>
                <a:latin typeface="Arial"/>
                <a:ea typeface="Arial"/>
                <a:cs typeface="Arial"/>
                <a:sym typeface="Arial"/>
              </a:rPr>
              <a:t>Disc. Rate </a:t>
            </a:r>
          </a:p>
          <a:p>
            <a:pPr marL="0" marR="0" lvl="0" indent="0" algn="l" rtl="0">
              <a:buNone/>
            </a:pPr>
            <a:r>
              <a:rPr lang="en-US" sz="2000" b="1" i="0" u="none" strike="noStrike" cap="none" baseline="0">
                <a:solidFill>
                  <a:schemeClr val="dk1"/>
                </a:solidFill>
                <a:latin typeface="Arial"/>
                <a:ea typeface="Arial"/>
                <a:cs typeface="Arial"/>
                <a:sym typeface="Arial"/>
              </a:rPr>
              <a:t>Buy Bonds</a:t>
            </a:r>
          </a:p>
          <a:p>
            <a:pPr marL="0" marR="0" lvl="0" indent="0" algn="l" rtl="0">
              <a:buNone/>
            </a:pPr>
            <a:r>
              <a:rPr lang="en-US" sz="2000" b="1" i="0" u="none" strike="noStrike" cap="none" baseline="0">
                <a:solidFill>
                  <a:schemeClr val="dk1"/>
                </a:solidFill>
                <a:latin typeface="Arial"/>
                <a:ea typeface="Arial"/>
                <a:cs typeface="Arial"/>
                <a:sym typeface="Arial"/>
              </a:rPr>
              <a:t>TAF</a:t>
            </a:r>
          </a:p>
        </p:txBody>
      </p:sp>
      <p:sp>
        <p:nvSpPr>
          <p:cNvPr id="425" name="Shape 425"/>
          <p:cNvSpPr/>
          <p:nvPr/>
        </p:nvSpPr>
        <p:spPr>
          <a:xfrm>
            <a:off x="2092325" y="1676400"/>
            <a:ext cx="6530975" cy="400049"/>
          </a:xfrm>
          <a:prstGeom prst="rect">
            <a:avLst/>
          </a:prstGeom>
          <a:noFill/>
          <a:ln>
            <a:noFill/>
          </a:ln>
        </p:spPr>
        <p:txBody>
          <a:bodyPr lIns="91425" tIns="45700" rIns="91425" bIns="45700" anchor="t" anchorCtr="0">
            <a:noAutofit/>
          </a:bodyPr>
          <a:lstStyle/>
          <a:p>
            <a:pPr marL="0" marR="0" lvl="0" indent="0" algn="l" rtl="0">
              <a:buNone/>
            </a:pPr>
            <a:r>
              <a:rPr lang="en-US" sz="2000" b="1" i="0" u="none" strike="noStrike" cap="none" baseline="0">
                <a:solidFill>
                  <a:schemeClr val="dk1"/>
                </a:solidFill>
                <a:latin typeface="Arial"/>
                <a:ea typeface="Arial"/>
                <a:cs typeface="Arial"/>
                <a:sym typeface="Arial"/>
              </a:rPr>
              <a:t>ER     ,therefore MS     causing i%    which leads to I</a:t>
            </a:r>
            <a:r>
              <a:rPr lang="en-US" sz="2000" b="1" i="0" u="none" strike="noStrike" cap="none" baseline="-25000">
                <a:solidFill>
                  <a:schemeClr val="dk1"/>
                </a:solidFill>
                <a:latin typeface="Arial"/>
                <a:ea typeface="Arial"/>
                <a:cs typeface="Arial"/>
                <a:sym typeface="Arial"/>
              </a:rPr>
              <a:t>G</a:t>
            </a:r>
          </a:p>
        </p:txBody>
      </p:sp>
      <p:sp>
        <p:nvSpPr>
          <p:cNvPr id="426" name="Shape 426"/>
          <p:cNvSpPr/>
          <p:nvPr/>
        </p:nvSpPr>
        <p:spPr>
          <a:xfrm>
            <a:off x="2057400" y="2286000"/>
            <a:ext cx="6594474" cy="762000"/>
          </a:xfrm>
          <a:prstGeom prst="rect">
            <a:avLst/>
          </a:prstGeom>
          <a:noFill/>
          <a:ln>
            <a:noFill/>
          </a:ln>
        </p:spPr>
        <p:txBody>
          <a:bodyPr lIns="91425" tIns="45700" rIns="91425" bIns="45700" anchor="t" anchorCtr="0">
            <a:noAutofit/>
          </a:bodyPr>
          <a:lstStyle/>
          <a:p>
            <a:pPr marL="0" marR="0" lvl="0" indent="0" algn="l" rtl="0">
              <a:buNone/>
            </a:pPr>
            <a:r>
              <a:rPr lang="en-US" sz="2000" b="1" i="0" u="none" strike="noStrike" cap="none" baseline="0">
                <a:solidFill>
                  <a:schemeClr val="dk1"/>
                </a:solidFill>
                <a:latin typeface="Arial"/>
                <a:ea typeface="Arial"/>
                <a:cs typeface="Arial"/>
                <a:sym typeface="Arial"/>
              </a:rPr>
              <a:t> so AD      ,resulting in PL      and GDP</a:t>
            </a:r>
            <a:r>
              <a:rPr lang="en-US" sz="2000" b="1" i="0" u="none" strike="noStrike" cap="none" baseline="-25000">
                <a:solidFill>
                  <a:schemeClr val="dk1"/>
                </a:solidFill>
                <a:latin typeface="Arial"/>
                <a:ea typeface="Arial"/>
                <a:cs typeface="Arial"/>
                <a:sym typeface="Arial"/>
              </a:rPr>
              <a:t>R</a:t>
            </a:r>
            <a:r>
              <a:rPr lang="en-US" sz="2000" b="1" i="0" u="none" strike="noStrike" cap="none" baseline="0">
                <a:solidFill>
                  <a:schemeClr val="dk1"/>
                </a:solidFill>
                <a:latin typeface="Arial"/>
                <a:ea typeface="Arial"/>
                <a:cs typeface="Arial"/>
                <a:sym typeface="Arial"/>
              </a:rPr>
              <a:t>     ,making u% </a:t>
            </a:r>
          </a:p>
          <a:p>
            <a:endParaRPr/>
          </a:p>
        </p:txBody>
      </p:sp>
      <p:sp>
        <p:nvSpPr>
          <p:cNvPr id="427" name="Shape 427"/>
          <p:cNvSpPr/>
          <p:nvPr/>
        </p:nvSpPr>
        <p:spPr>
          <a:xfrm>
            <a:off x="4800600" y="4953000"/>
            <a:ext cx="3757612" cy="198596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Georgia"/>
                <a:ea typeface="Georgia"/>
                <a:cs typeface="Georgia"/>
                <a:sym typeface="Georgia"/>
              </a:rPr>
              <a:t>
</a:t>
            </a:r>
            <a:r>
              <a:rPr lang="en-US" sz="1600" b="1" i="0" u="none" strike="noStrike" cap="none" baseline="0">
                <a:solidFill>
                  <a:schemeClr val="dk2"/>
                </a:solidFill>
                <a:latin typeface="Arial"/>
                <a:ea typeface="Arial"/>
                <a:cs typeface="Arial"/>
                <a:sym typeface="Arial"/>
              </a:rPr>
              <a:t>AD = Aggregate Demand</a:t>
            </a:r>
          </a:p>
          <a:p>
            <a:pPr marL="0" marR="0" lvl="0" indent="0" algn="l" rtl="0">
              <a:buNone/>
            </a:pPr>
            <a:r>
              <a:rPr lang="en-US" sz="1600" b="1" i="0" u="none" strike="noStrike" cap="none" baseline="0">
                <a:solidFill>
                  <a:schemeClr val="dk2"/>
                </a:solidFill>
                <a:latin typeface="Arial"/>
                <a:ea typeface="Arial"/>
                <a:cs typeface="Arial"/>
                <a:sym typeface="Arial"/>
              </a:rPr>
              <a:t>PL = Price Level</a:t>
            </a:r>
          </a:p>
          <a:p>
            <a:pPr marL="0" marR="0" lvl="0" indent="0" algn="l" rtl="0">
              <a:buNone/>
            </a:pPr>
            <a:r>
              <a:rPr lang="en-US" sz="1600" b="1" i="0" u="none" strike="noStrike" cap="none" baseline="0">
                <a:solidFill>
                  <a:schemeClr val="dk2"/>
                </a:solidFill>
                <a:latin typeface="Arial"/>
                <a:ea typeface="Arial"/>
                <a:cs typeface="Arial"/>
                <a:sym typeface="Arial"/>
              </a:rPr>
              <a:t>GDP</a:t>
            </a:r>
            <a:r>
              <a:rPr lang="en-US" sz="1600" b="1" i="0" u="none" strike="noStrike" cap="none" baseline="-25000">
                <a:solidFill>
                  <a:schemeClr val="dk2"/>
                </a:solidFill>
                <a:latin typeface="Arial"/>
                <a:ea typeface="Arial"/>
                <a:cs typeface="Arial"/>
                <a:sym typeface="Arial"/>
              </a:rPr>
              <a:t>R</a:t>
            </a:r>
            <a:r>
              <a:rPr lang="en-US" sz="1600" b="1" i="0" u="none" strike="noStrike" cap="none" baseline="0">
                <a:solidFill>
                  <a:schemeClr val="dk2"/>
                </a:solidFill>
                <a:latin typeface="Arial"/>
                <a:ea typeface="Arial"/>
                <a:cs typeface="Arial"/>
                <a:sym typeface="Arial"/>
              </a:rPr>
              <a:t> = Real Gross Domestic Product</a:t>
            </a:r>
          </a:p>
          <a:p>
            <a:pPr marL="0" marR="0" lvl="0" indent="0" algn="l" rtl="0">
              <a:buNone/>
            </a:pPr>
            <a:r>
              <a:rPr lang="en-US" sz="1600" b="1" i="0" u="none" strike="noStrike" cap="none" baseline="0">
                <a:solidFill>
                  <a:schemeClr val="dk2"/>
                </a:solidFill>
                <a:latin typeface="Arial"/>
                <a:ea typeface="Arial"/>
                <a:cs typeface="Arial"/>
                <a:sym typeface="Arial"/>
              </a:rPr>
              <a:t>u% = Unemployment Rate</a:t>
            </a:r>
          </a:p>
          <a:p>
            <a:pPr marL="0" marR="0" lvl="0" indent="0" algn="l" rtl="0">
              <a:buNone/>
            </a:pPr>
            <a:r>
              <a:rPr lang="en-US" sz="1600" b="1" i="0" u="none" strike="noStrike" cap="none" baseline="0">
                <a:solidFill>
                  <a:schemeClr val="dk1"/>
                </a:solidFill>
                <a:latin typeface="Arial"/>
                <a:ea typeface="Arial"/>
                <a:cs typeface="Arial"/>
                <a:sym typeface="Arial"/>
              </a:rPr>
              <a:t>S</a:t>
            </a:r>
            <a:r>
              <a:rPr lang="en-US" sz="1600" b="1" i="0" u="none" strike="noStrike" cap="none" baseline="-25000">
                <a:solidFill>
                  <a:schemeClr val="dk1"/>
                </a:solidFill>
                <a:latin typeface="Arial"/>
                <a:ea typeface="Arial"/>
                <a:cs typeface="Arial"/>
                <a:sym typeface="Arial"/>
              </a:rPr>
              <a:t>$</a:t>
            </a:r>
            <a:r>
              <a:rPr lang="en-US" sz="1600" b="1" i="0" u="none" strike="noStrike" cap="none" baseline="0">
                <a:solidFill>
                  <a:schemeClr val="dk1"/>
                </a:solidFill>
                <a:latin typeface="Arial"/>
                <a:ea typeface="Arial"/>
                <a:cs typeface="Arial"/>
                <a:sym typeface="Arial"/>
              </a:rPr>
              <a:t> = Supply of Dollars in FOREX</a:t>
            </a:r>
          </a:p>
          <a:p>
            <a:pPr marL="0" marR="0" lvl="0" indent="0" algn="l" rtl="0">
              <a:buNone/>
            </a:pPr>
            <a:r>
              <a:rPr lang="en-US" sz="1600" b="1" i="0" u="none" strike="noStrike" cap="none" baseline="0">
                <a:solidFill>
                  <a:schemeClr val="dk1"/>
                </a:solidFill>
                <a:latin typeface="Arial"/>
                <a:ea typeface="Arial"/>
                <a:cs typeface="Arial"/>
                <a:sym typeface="Arial"/>
              </a:rPr>
              <a:t>M = Imports, X</a:t>
            </a:r>
            <a:r>
              <a:rPr lang="en-US" sz="1600" b="1" i="0" u="none" strike="noStrike" cap="none" baseline="-25000">
                <a:solidFill>
                  <a:schemeClr val="dk1"/>
                </a:solidFill>
                <a:latin typeface="Arial"/>
                <a:ea typeface="Arial"/>
                <a:cs typeface="Arial"/>
                <a:sym typeface="Arial"/>
              </a:rPr>
              <a:t>N</a:t>
            </a:r>
            <a:r>
              <a:rPr lang="en-US" sz="1600" b="1" i="0" u="none" strike="noStrike" cap="none" baseline="0">
                <a:solidFill>
                  <a:schemeClr val="dk1"/>
                </a:solidFill>
                <a:latin typeface="Arial"/>
                <a:ea typeface="Arial"/>
                <a:cs typeface="Arial"/>
                <a:sym typeface="Arial"/>
              </a:rPr>
              <a:t> = Net Exports</a:t>
            </a:r>
          </a:p>
          <a:p>
            <a:endParaRPr/>
          </a:p>
        </p:txBody>
      </p:sp>
      <p:sp>
        <p:nvSpPr>
          <p:cNvPr id="428" name="Shape 428"/>
          <p:cNvSpPr/>
          <p:nvPr/>
        </p:nvSpPr>
        <p:spPr>
          <a:xfrm>
            <a:off x="2895600" y="228600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29" name="Shape 429"/>
          <p:cNvSpPr/>
          <p:nvPr/>
        </p:nvSpPr>
        <p:spPr>
          <a:xfrm rot="-5400000">
            <a:off x="4438649"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0" name="Shape 430"/>
          <p:cNvSpPr/>
          <p:nvPr/>
        </p:nvSpPr>
        <p:spPr>
          <a:xfrm rot="-5400000">
            <a:off x="2457449"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1" name="Shape 431"/>
          <p:cNvSpPr/>
          <p:nvPr/>
        </p:nvSpPr>
        <p:spPr>
          <a:xfrm rot="5400000">
            <a:off x="1314450" y="19621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2" name="Shape 432"/>
          <p:cNvSpPr/>
          <p:nvPr/>
        </p:nvSpPr>
        <p:spPr>
          <a:xfrm rot="5400000">
            <a:off x="6038850" y="17335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3" name="Shape 433"/>
          <p:cNvSpPr/>
          <p:nvPr/>
        </p:nvSpPr>
        <p:spPr>
          <a:xfrm rot="5400000">
            <a:off x="8401050" y="23431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4" name="Shape 434"/>
          <p:cNvSpPr/>
          <p:nvPr/>
        </p:nvSpPr>
        <p:spPr>
          <a:xfrm rot="-5400000">
            <a:off x="4972049" y="22669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5" name="Shape 435"/>
          <p:cNvSpPr/>
          <p:nvPr/>
        </p:nvSpPr>
        <p:spPr>
          <a:xfrm rot="-5400000">
            <a:off x="6648449" y="22669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6" name="Shape 436"/>
          <p:cNvSpPr/>
          <p:nvPr/>
        </p:nvSpPr>
        <p:spPr>
          <a:xfrm rot="-5400000">
            <a:off x="8324849"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7" name="Shape 437"/>
          <p:cNvSpPr/>
          <p:nvPr/>
        </p:nvSpPr>
        <p:spPr>
          <a:xfrm rot="5400000">
            <a:off x="1314450"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38" name="Shape 438"/>
          <p:cNvSpPr/>
          <p:nvPr/>
        </p:nvSpPr>
        <p:spPr>
          <a:xfrm>
            <a:off x="914400" y="5181600"/>
            <a:ext cx="3375025" cy="1558924"/>
          </a:xfrm>
          <a:prstGeom prst="rect">
            <a:avLst/>
          </a:prstGeom>
          <a:noFill/>
          <a:ln>
            <a:noFill/>
          </a:ln>
        </p:spPr>
        <p:txBody>
          <a:bodyPr lIns="91425" tIns="45700" rIns="91425" bIns="45700" anchor="t" anchorCtr="0">
            <a:noAutofit/>
          </a:bodyPr>
          <a:lstStyle/>
          <a:p>
            <a:pPr marL="0" marR="0" lvl="0" indent="0" algn="l" rtl="0">
              <a:buNone/>
            </a:pPr>
            <a:r>
              <a:rPr lang="en-US" sz="1600" b="1" i="0" u="none" strike="noStrike" cap="none" baseline="0">
                <a:solidFill>
                  <a:schemeClr val="dk2"/>
                </a:solidFill>
                <a:latin typeface="Arial"/>
                <a:ea typeface="Arial"/>
                <a:cs typeface="Arial"/>
                <a:sym typeface="Arial"/>
              </a:rPr>
              <a:t>ER = Excess Reserves</a:t>
            </a:r>
          </a:p>
          <a:p>
            <a:pPr marL="0" marR="0" lvl="0" indent="0" algn="l" rtl="0">
              <a:buNone/>
            </a:pPr>
            <a:r>
              <a:rPr lang="en-US" sz="1600" b="1" i="0" u="none" strike="noStrike" cap="none" baseline="0">
                <a:solidFill>
                  <a:schemeClr val="dk2"/>
                </a:solidFill>
                <a:latin typeface="Arial"/>
                <a:ea typeface="Arial"/>
                <a:cs typeface="Arial"/>
                <a:sym typeface="Arial"/>
              </a:rPr>
              <a:t>MS = Money Supply</a:t>
            </a:r>
          </a:p>
          <a:p>
            <a:pPr marL="0" marR="0" lvl="0" indent="0" algn="l" rtl="0">
              <a:buNone/>
            </a:pPr>
            <a:r>
              <a:rPr lang="en-US" sz="1600" b="1" i="0" u="none" strike="noStrike" cap="none" baseline="0">
                <a:solidFill>
                  <a:schemeClr val="dk2"/>
                </a:solidFill>
                <a:latin typeface="Arial"/>
                <a:ea typeface="Arial"/>
                <a:cs typeface="Arial"/>
                <a:sym typeface="Arial"/>
              </a:rPr>
              <a:t>i% = Nominal Interest Rate</a:t>
            </a:r>
          </a:p>
          <a:p>
            <a:pPr marL="0" marR="0" lvl="0" indent="0" algn="l" rtl="0">
              <a:buNone/>
            </a:pPr>
            <a:r>
              <a:rPr lang="en-US" sz="1600" b="1" i="0" u="none" strike="noStrike" cap="none" baseline="0">
                <a:solidFill>
                  <a:schemeClr val="dk2"/>
                </a:solidFill>
                <a:latin typeface="Arial"/>
                <a:ea typeface="Arial"/>
                <a:cs typeface="Arial"/>
                <a:sym typeface="Arial"/>
              </a:rPr>
              <a:t>I</a:t>
            </a:r>
            <a:r>
              <a:rPr lang="en-US" sz="1600" b="1" i="0" u="none" strike="noStrike" cap="none" baseline="-25000">
                <a:solidFill>
                  <a:schemeClr val="dk2"/>
                </a:solidFill>
                <a:latin typeface="Arial"/>
                <a:ea typeface="Arial"/>
                <a:cs typeface="Arial"/>
                <a:sym typeface="Arial"/>
              </a:rPr>
              <a:t>G </a:t>
            </a:r>
            <a:r>
              <a:rPr lang="en-US" sz="1600" b="1" i="0" u="none" strike="noStrike" cap="none" baseline="0">
                <a:solidFill>
                  <a:schemeClr val="dk2"/>
                </a:solidFill>
                <a:latin typeface="Arial"/>
                <a:ea typeface="Arial"/>
                <a:cs typeface="Arial"/>
                <a:sym typeface="Arial"/>
              </a:rPr>
              <a:t>= Gross Private Investment</a:t>
            </a:r>
          </a:p>
          <a:p>
            <a:pPr marL="0" marR="0" lvl="0" indent="0" algn="l" rtl="0">
              <a:buNone/>
            </a:pPr>
            <a:r>
              <a:rPr lang="en-US" sz="1600" b="1" i="0" u="none" strike="noStrike" cap="none" baseline="0">
                <a:solidFill>
                  <a:schemeClr val="dk1"/>
                </a:solidFill>
                <a:latin typeface="Arial"/>
                <a:ea typeface="Arial"/>
                <a:cs typeface="Arial"/>
                <a:sym typeface="Arial"/>
              </a:rPr>
              <a:t>D</a:t>
            </a:r>
            <a:r>
              <a:rPr lang="en-US" sz="1600" b="1" i="0" u="none" strike="noStrike" cap="none" baseline="-25000">
                <a:solidFill>
                  <a:schemeClr val="dk1"/>
                </a:solidFill>
                <a:latin typeface="Arial"/>
                <a:ea typeface="Arial"/>
                <a:cs typeface="Arial"/>
                <a:sym typeface="Arial"/>
              </a:rPr>
              <a:t>$</a:t>
            </a:r>
            <a:r>
              <a:rPr lang="en-US" sz="1600" b="1" i="0" u="none" strike="noStrike" cap="none" baseline="0">
                <a:solidFill>
                  <a:schemeClr val="dk1"/>
                </a:solidFill>
                <a:latin typeface="Arial"/>
                <a:ea typeface="Arial"/>
                <a:cs typeface="Arial"/>
                <a:sym typeface="Arial"/>
              </a:rPr>
              <a:t>= Demand for dollars in FOREX</a:t>
            </a:r>
          </a:p>
          <a:p>
            <a:pPr marL="0" marR="0" lvl="0" indent="0" algn="l" rtl="0">
              <a:buNone/>
            </a:pPr>
            <a:r>
              <a:rPr lang="en-US" sz="1600" b="1" i="0" u="none" strike="noStrike" cap="none" baseline="0">
                <a:solidFill>
                  <a:schemeClr val="dk1"/>
                </a:solidFill>
                <a:latin typeface="Arial"/>
                <a:ea typeface="Arial"/>
                <a:cs typeface="Arial"/>
                <a:sym typeface="Arial"/>
              </a:rPr>
              <a:t>X = Exports</a:t>
            </a:r>
          </a:p>
        </p:txBody>
      </p:sp>
      <p:sp>
        <p:nvSpPr>
          <p:cNvPr id="439" name="Shape 439"/>
          <p:cNvSpPr/>
          <p:nvPr/>
        </p:nvSpPr>
        <p:spPr>
          <a:xfrm>
            <a:off x="1676400" y="1828800"/>
            <a:ext cx="381000" cy="579436"/>
          </a:xfrm>
          <a:prstGeom prst="rect">
            <a:avLst/>
          </a:prstGeom>
          <a:noFill/>
          <a:ln>
            <a:noFill/>
          </a:ln>
        </p:spPr>
        <p:txBody>
          <a:bodyPr lIns="91425" tIns="45700" rIns="91425" bIns="45700" anchor="t" anchorCtr="0">
            <a:noAutofit/>
          </a:bodyPr>
          <a:lstStyle/>
          <a:p>
            <a:pPr marL="0" marR="0" lvl="0" indent="0" algn="l" rtl="0">
              <a:spcBef>
                <a:spcPts val="1600"/>
              </a:spcBef>
              <a:buNone/>
            </a:pPr>
            <a:r>
              <a:rPr lang="en-US" sz="3200" b="1" i="0" u="none" strike="noStrike" cap="none" baseline="0">
                <a:solidFill>
                  <a:schemeClr val="dk1"/>
                </a:solidFill>
                <a:latin typeface="Arial"/>
                <a:ea typeface="Arial"/>
                <a:cs typeface="Arial"/>
                <a:sym typeface="Arial"/>
              </a:rPr>
              <a:t>=</a:t>
            </a:r>
          </a:p>
        </p:txBody>
      </p:sp>
      <p:sp>
        <p:nvSpPr>
          <p:cNvPr id="440" name="Shape 440"/>
          <p:cNvSpPr/>
          <p:nvPr/>
        </p:nvSpPr>
        <p:spPr>
          <a:xfrm>
            <a:off x="4761" y="2819400"/>
            <a:ext cx="9139236" cy="2014536"/>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And now!  Because i%   either D</a:t>
            </a:r>
            <a:r>
              <a:rPr lang="en-US" sz="1800" b="1" i="0" u="none" strike="noStrike" cap="none" baseline="-25000">
                <a:solidFill>
                  <a:schemeClr val="dk1"/>
                </a:solidFill>
                <a:latin typeface="Arial"/>
                <a:ea typeface="Arial"/>
                <a:cs typeface="Arial"/>
                <a:sym typeface="Arial"/>
              </a:rPr>
              <a:t>$      </a:t>
            </a:r>
            <a:r>
              <a:rPr lang="en-US" sz="1800" b="1" i="0" u="none" strike="noStrike" cap="none" baseline="0">
                <a:solidFill>
                  <a:schemeClr val="dk1"/>
                </a:solidFill>
                <a:latin typeface="Arial"/>
                <a:ea typeface="Arial"/>
                <a:cs typeface="Arial"/>
                <a:sym typeface="Arial"/>
              </a:rPr>
              <a:t>or S</a:t>
            </a:r>
            <a:r>
              <a:rPr lang="en-US" sz="1800" b="1" i="0" u="none" strike="noStrike" cap="none" baseline="-25000">
                <a:solidFill>
                  <a:schemeClr val="dk1"/>
                </a:solidFill>
                <a:latin typeface="Arial"/>
                <a:ea typeface="Arial"/>
                <a:cs typeface="Arial"/>
                <a:sym typeface="Arial"/>
              </a:rPr>
              <a:t>$     </a:t>
            </a:r>
            <a:r>
              <a:rPr lang="en-US" sz="1800" b="1" i="0" u="none" strike="noStrike" cap="none" baseline="0">
                <a:solidFill>
                  <a:schemeClr val="dk1"/>
                </a:solidFill>
                <a:latin typeface="Arial"/>
                <a:ea typeface="Arial"/>
                <a:cs typeface="Arial"/>
                <a:sym typeface="Arial"/>
              </a:rPr>
              <a:t>which causes $    making U.S. goods</a:t>
            </a:r>
          </a:p>
          <a:p>
            <a:endParaRPr/>
          </a:p>
          <a:p>
            <a:pPr marL="0" marR="0" lvl="0" indent="0" algn="l" rtl="0">
              <a:buNone/>
            </a:pPr>
            <a:r>
              <a:rPr lang="en-US" sz="1800" b="1" i="0" u="none" strike="noStrike" cap="none" baseline="0">
                <a:solidFill>
                  <a:schemeClr val="dk1"/>
                </a:solidFill>
                <a:latin typeface="Arial"/>
                <a:ea typeface="Arial"/>
                <a:cs typeface="Arial"/>
                <a:sym typeface="Arial"/>
              </a:rPr>
              <a:t>relatively                  and foreign goods relatively                               causing X   and</a:t>
            </a:r>
          </a:p>
          <a:p>
            <a:endParaRPr/>
          </a:p>
          <a:p>
            <a:pPr marL="0" marR="0" lvl="0" indent="0" algn="l" rtl="0">
              <a:buNone/>
            </a:pPr>
            <a:r>
              <a:rPr lang="en-US" sz="1800" b="1" i="0" u="none" strike="noStrike" cap="none" baseline="0">
                <a:solidFill>
                  <a:schemeClr val="dk1"/>
                </a:solidFill>
                <a:latin typeface="Arial"/>
                <a:ea typeface="Arial"/>
                <a:cs typeface="Arial"/>
                <a:sym typeface="Arial"/>
              </a:rPr>
              <a:t>M    which means X</a:t>
            </a:r>
            <a:r>
              <a:rPr lang="en-US" sz="1800" b="1" i="0" u="none" strike="noStrike" cap="none" baseline="-25000">
                <a:solidFill>
                  <a:schemeClr val="dk1"/>
                </a:solidFill>
                <a:latin typeface="Arial"/>
                <a:ea typeface="Arial"/>
                <a:cs typeface="Arial"/>
                <a:sym typeface="Arial"/>
              </a:rPr>
              <a:t>N    </a:t>
            </a:r>
            <a:r>
              <a:rPr lang="en-US" sz="1800" b="1" i="0" u="none" strike="noStrike" cap="none" baseline="0">
                <a:solidFill>
                  <a:schemeClr val="dk1"/>
                </a:solidFill>
                <a:latin typeface="Arial"/>
                <a:ea typeface="Arial"/>
                <a:cs typeface="Arial"/>
                <a:sym typeface="Arial"/>
              </a:rPr>
              <a:t>thereby reinforcing the increase in AD already caused by </a:t>
            </a:r>
          </a:p>
          <a:p>
            <a:endParaRPr/>
          </a:p>
          <a:p>
            <a:pPr marL="0" marR="0" lvl="0" indent="0" algn="l" rtl="0">
              <a:buNone/>
            </a:pPr>
            <a:r>
              <a:rPr lang="en-US" sz="1800" b="1" i="0" u="none" strike="noStrike" cap="none" baseline="0">
                <a:solidFill>
                  <a:schemeClr val="dk1"/>
                </a:solidFill>
                <a:latin typeface="Arial"/>
                <a:ea typeface="Arial"/>
                <a:cs typeface="Arial"/>
                <a:sym typeface="Arial"/>
              </a:rPr>
              <a:t>the increase in I</a:t>
            </a:r>
            <a:r>
              <a:rPr lang="en-US" sz="1800" b="1" i="0" u="none" strike="noStrike" cap="none" baseline="-25000">
                <a:solidFill>
                  <a:schemeClr val="dk1"/>
                </a:solidFill>
                <a:latin typeface="Arial"/>
                <a:ea typeface="Arial"/>
                <a:cs typeface="Arial"/>
                <a:sym typeface="Arial"/>
              </a:rPr>
              <a:t>G.</a:t>
            </a:r>
          </a:p>
        </p:txBody>
      </p:sp>
      <p:sp>
        <p:nvSpPr>
          <p:cNvPr id="441" name="Shape 441"/>
          <p:cNvSpPr/>
          <p:nvPr/>
        </p:nvSpPr>
        <p:spPr>
          <a:xfrm rot="5400000">
            <a:off x="2422524" y="2855911"/>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42" name="Shape 442"/>
          <p:cNvSpPr/>
          <p:nvPr/>
        </p:nvSpPr>
        <p:spPr>
          <a:xfrm>
            <a:off x="3581400" y="28194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43" name="Shape 443"/>
          <p:cNvSpPr/>
          <p:nvPr/>
        </p:nvSpPr>
        <p:spPr>
          <a:xfrm rot="10800000">
            <a:off x="4267200" y="2819399"/>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44" name="Shape 444"/>
          <p:cNvSpPr/>
          <p:nvPr/>
        </p:nvSpPr>
        <p:spPr>
          <a:xfrm rot="5400000">
            <a:off x="6232524" y="2779711"/>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45" name="Shape 445"/>
          <p:cNvSpPr/>
          <p:nvPr/>
        </p:nvSpPr>
        <p:spPr>
          <a:xfrm>
            <a:off x="1143000" y="3405187"/>
            <a:ext cx="1133474"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cheaper</a:t>
            </a:r>
          </a:p>
        </p:txBody>
      </p:sp>
      <p:sp>
        <p:nvSpPr>
          <p:cNvPr id="446" name="Shape 446"/>
          <p:cNvSpPr/>
          <p:nvPr/>
        </p:nvSpPr>
        <p:spPr>
          <a:xfrm>
            <a:off x="5334000" y="3429000"/>
            <a:ext cx="2057400"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more expensive</a:t>
            </a:r>
          </a:p>
        </p:txBody>
      </p:sp>
      <p:sp>
        <p:nvSpPr>
          <p:cNvPr id="447" name="Shape 447"/>
          <p:cNvSpPr/>
          <p:nvPr/>
        </p:nvSpPr>
        <p:spPr>
          <a:xfrm rot="-5400000">
            <a:off x="8285161" y="3373436"/>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48" name="Shape 448"/>
          <p:cNvSpPr/>
          <p:nvPr/>
        </p:nvSpPr>
        <p:spPr>
          <a:xfrm rot="5400000">
            <a:off x="212725" y="3922712"/>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49" name="Shape 449"/>
          <p:cNvSpPr/>
          <p:nvPr/>
        </p:nvSpPr>
        <p:spPr>
          <a:xfrm rot="-5400000">
            <a:off x="2189161" y="3830636"/>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title"/>
          </p:nvPr>
        </p:nvSpPr>
        <p:spPr>
          <a:xfrm>
            <a:off x="0" y="457200"/>
            <a:ext cx="7772400" cy="1600199"/>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2900" b="0" i="0" u="none" strike="noStrike" cap="none" baseline="0">
                <a:solidFill>
                  <a:srgbClr val="7B9899"/>
                </a:solidFill>
                <a:latin typeface="Georgia"/>
                <a:ea typeface="Georgia"/>
                <a:cs typeface="Georgia"/>
                <a:sym typeface="Georgia"/>
              </a:rPr>
              <a:t>Contractionary Monetary Policy</a:t>
            </a:r>
            <a:br>
              <a:rPr lang="en-US" sz="2900" b="0" i="0" u="none" strike="noStrike" cap="none" baseline="0">
                <a:solidFill>
                  <a:srgbClr val="7B9899"/>
                </a:solidFill>
                <a:latin typeface="Georgia"/>
                <a:ea typeface="Georgia"/>
                <a:cs typeface="Georgia"/>
                <a:sym typeface="Georgia"/>
              </a:rPr>
            </a:br>
            <a:r>
              <a:rPr lang="en-US" sz="2900" b="0" i="0" u="none" strike="noStrike" cap="none" baseline="0">
                <a:solidFill>
                  <a:srgbClr val="7B9899"/>
                </a:solidFill>
                <a:latin typeface="Georgia"/>
                <a:ea typeface="Georgia"/>
                <a:cs typeface="Georgia"/>
                <a:sym typeface="Georgia"/>
              </a:rPr>
              <a:t>to Counteract Inflation w/ reinforcing effect on Net Exports </a:t>
            </a:r>
          </a:p>
        </p:txBody>
      </p:sp>
      <p:sp>
        <p:nvSpPr>
          <p:cNvPr id="455" name="Shape 455"/>
          <p:cNvSpPr/>
          <p:nvPr/>
        </p:nvSpPr>
        <p:spPr>
          <a:xfrm>
            <a:off x="0" y="1600200"/>
            <a:ext cx="1676399" cy="1016000"/>
          </a:xfrm>
          <a:prstGeom prst="rect">
            <a:avLst/>
          </a:prstGeom>
          <a:noFill/>
          <a:ln w="9525" cap="rnd">
            <a:solidFill>
              <a:schemeClr val="dk1"/>
            </a:solidFill>
            <a:prstDash val="solid"/>
            <a:miter/>
            <a:headEnd type="none" w="med" len="med"/>
            <a:tailEnd type="none" w="med" len="med"/>
          </a:ln>
        </p:spPr>
        <p:txBody>
          <a:bodyPr lIns="91425" tIns="45700" rIns="91425" bIns="45700" anchor="t" anchorCtr="0">
            <a:noAutofit/>
          </a:bodyPr>
          <a:lstStyle/>
          <a:p>
            <a:pPr marL="0" marR="0" lvl="0" indent="0" algn="l" rtl="0">
              <a:buNone/>
            </a:pPr>
            <a:r>
              <a:rPr lang="en-US" sz="2000" b="1" i="0" u="none" strike="noStrike" cap="none" baseline="0">
                <a:solidFill>
                  <a:schemeClr val="dk1"/>
                </a:solidFill>
                <a:latin typeface="Arial"/>
                <a:ea typeface="Arial"/>
                <a:cs typeface="Arial"/>
                <a:sym typeface="Arial"/>
              </a:rPr>
              <a:t>Res. Ratio </a:t>
            </a:r>
          </a:p>
          <a:p>
            <a:pPr marL="0" marR="0" lvl="0" indent="0" algn="l" rtl="0">
              <a:buNone/>
            </a:pPr>
            <a:r>
              <a:rPr lang="en-US" sz="2000" b="1" i="0" u="none" strike="noStrike" cap="none" baseline="0">
                <a:solidFill>
                  <a:schemeClr val="dk1"/>
                </a:solidFill>
                <a:latin typeface="Arial"/>
                <a:ea typeface="Arial"/>
                <a:cs typeface="Arial"/>
                <a:sym typeface="Arial"/>
              </a:rPr>
              <a:t>Disc. Rate </a:t>
            </a:r>
          </a:p>
          <a:p>
            <a:pPr marL="0" marR="0" lvl="0" indent="0" algn="l" rtl="0">
              <a:buNone/>
            </a:pPr>
            <a:r>
              <a:rPr lang="en-US" sz="2000" b="1" i="0" u="none" strike="noStrike" cap="none" baseline="0">
                <a:solidFill>
                  <a:schemeClr val="dk1"/>
                </a:solidFill>
                <a:latin typeface="Arial"/>
                <a:ea typeface="Arial"/>
                <a:cs typeface="Arial"/>
                <a:sym typeface="Arial"/>
              </a:rPr>
              <a:t>Sell Bonds</a:t>
            </a:r>
          </a:p>
        </p:txBody>
      </p:sp>
      <p:sp>
        <p:nvSpPr>
          <p:cNvPr id="456" name="Shape 456"/>
          <p:cNvSpPr/>
          <p:nvPr/>
        </p:nvSpPr>
        <p:spPr>
          <a:xfrm>
            <a:off x="2092325" y="1676400"/>
            <a:ext cx="6530975" cy="400049"/>
          </a:xfrm>
          <a:prstGeom prst="rect">
            <a:avLst/>
          </a:prstGeom>
          <a:noFill/>
          <a:ln>
            <a:noFill/>
          </a:ln>
        </p:spPr>
        <p:txBody>
          <a:bodyPr lIns="91425" tIns="45700" rIns="91425" bIns="45700" anchor="t" anchorCtr="0">
            <a:noAutofit/>
          </a:bodyPr>
          <a:lstStyle/>
          <a:p>
            <a:pPr marL="0" marR="0" lvl="0" indent="0" algn="l" rtl="0">
              <a:buNone/>
            </a:pPr>
            <a:r>
              <a:rPr lang="en-US" sz="2000" b="1" i="0" u="none" strike="noStrike" cap="none" baseline="0">
                <a:solidFill>
                  <a:schemeClr val="dk1"/>
                </a:solidFill>
                <a:latin typeface="Arial"/>
                <a:ea typeface="Arial"/>
                <a:cs typeface="Arial"/>
                <a:sym typeface="Arial"/>
              </a:rPr>
              <a:t>ER     ,therefore MS     causing i%    which leads to I</a:t>
            </a:r>
            <a:r>
              <a:rPr lang="en-US" sz="2000" b="1" i="0" u="none" strike="noStrike" cap="none" baseline="-25000">
                <a:solidFill>
                  <a:schemeClr val="dk1"/>
                </a:solidFill>
                <a:latin typeface="Arial"/>
                <a:ea typeface="Arial"/>
                <a:cs typeface="Arial"/>
                <a:sym typeface="Arial"/>
              </a:rPr>
              <a:t>G</a:t>
            </a:r>
          </a:p>
        </p:txBody>
      </p:sp>
      <p:sp>
        <p:nvSpPr>
          <p:cNvPr id="457" name="Shape 457"/>
          <p:cNvSpPr/>
          <p:nvPr/>
        </p:nvSpPr>
        <p:spPr>
          <a:xfrm>
            <a:off x="2057400" y="2286000"/>
            <a:ext cx="6594474" cy="762000"/>
          </a:xfrm>
          <a:prstGeom prst="rect">
            <a:avLst/>
          </a:prstGeom>
          <a:noFill/>
          <a:ln>
            <a:noFill/>
          </a:ln>
        </p:spPr>
        <p:txBody>
          <a:bodyPr lIns="91425" tIns="45700" rIns="91425" bIns="45700" anchor="t" anchorCtr="0">
            <a:noAutofit/>
          </a:bodyPr>
          <a:lstStyle/>
          <a:p>
            <a:pPr marL="0" marR="0" lvl="0" indent="0" algn="l" rtl="0">
              <a:buNone/>
            </a:pPr>
            <a:r>
              <a:rPr lang="en-US" sz="2000" b="1" i="0" u="none" strike="noStrike" cap="none" baseline="0">
                <a:solidFill>
                  <a:schemeClr val="dk1"/>
                </a:solidFill>
                <a:latin typeface="Arial"/>
                <a:ea typeface="Arial"/>
                <a:cs typeface="Arial"/>
                <a:sym typeface="Arial"/>
              </a:rPr>
              <a:t> so AD      ,resulting in PL      and GDP</a:t>
            </a:r>
            <a:r>
              <a:rPr lang="en-US" sz="2000" b="1" i="0" u="none" strike="noStrike" cap="none" baseline="-25000">
                <a:solidFill>
                  <a:schemeClr val="dk1"/>
                </a:solidFill>
                <a:latin typeface="Arial"/>
                <a:ea typeface="Arial"/>
                <a:cs typeface="Arial"/>
                <a:sym typeface="Arial"/>
              </a:rPr>
              <a:t>R</a:t>
            </a:r>
            <a:r>
              <a:rPr lang="en-US" sz="2000" b="1" i="0" u="none" strike="noStrike" cap="none" baseline="0">
                <a:solidFill>
                  <a:schemeClr val="dk1"/>
                </a:solidFill>
                <a:latin typeface="Arial"/>
                <a:ea typeface="Arial"/>
                <a:cs typeface="Arial"/>
                <a:sym typeface="Arial"/>
              </a:rPr>
              <a:t>     ,making u% </a:t>
            </a:r>
          </a:p>
          <a:p>
            <a:endParaRPr/>
          </a:p>
        </p:txBody>
      </p:sp>
      <p:sp>
        <p:nvSpPr>
          <p:cNvPr id="458" name="Shape 458"/>
          <p:cNvSpPr/>
          <p:nvPr/>
        </p:nvSpPr>
        <p:spPr>
          <a:xfrm>
            <a:off x="4800600" y="4953000"/>
            <a:ext cx="3757612" cy="198596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Georgia"/>
                <a:ea typeface="Georgia"/>
                <a:cs typeface="Georgia"/>
                <a:sym typeface="Georgia"/>
              </a:rPr>
              <a:t>
</a:t>
            </a:r>
            <a:r>
              <a:rPr lang="en-US" sz="1600" b="1" i="0" u="none" strike="noStrike" cap="none" baseline="0">
                <a:solidFill>
                  <a:schemeClr val="dk2"/>
                </a:solidFill>
                <a:latin typeface="Arial"/>
                <a:ea typeface="Arial"/>
                <a:cs typeface="Arial"/>
                <a:sym typeface="Arial"/>
              </a:rPr>
              <a:t>AD = Aggregate Demand</a:t>
            </a:r>
          </a:p>
          <a:p>
            <a:pPr marL="0" marR="0" lvl="0" indent="0" algn="l" rtl="0">
              <a:buNone/>
            </a:pPr>
            <a:r>
              <a:rPr lang="en-US" sz="1600" b="1" i="0" u="none" strike="noStrike" cap="none" baseline="0">
                <a:solidFill>
                  <a:schemeClr val="dk2"/>
                </a:solidFill>
                <a:latin typeface="Arial"/>
                <a:ea typeface="Arial"/>
                <a:cs typeface="Arial"/>
                <a:sym typeface="Arial"/>
              </a:rPr>
              <a:t>PL = Price Level</a:t>
            </a:r>
          </a:p>
          <a:p>
            <a:pPr marL="0" marR="0" lvl="0" indent="0" algn="l" rtl="0">
              <a:buNone/>
            </a:pPr>
            <a:r>
              <a:rPr lang="en-US" sz="1600" b="1" i="0" u="none" strike="noStrike" cap="none" baseline="0">
                <a:solidFill>
                  <a:schemeClr val="dk2"/>
                </a:solidFill>
                <a:latin typeface="Arial"/>
                <a:ea typeface="Arial"/>
                <a:cs typeface="Arial"/>
                <a:sym typeface="Arial"/>
              </a:rPr>
              <a:t>GDP</a:t>
            </a:r>
            <a:r>
              <a:rPr lang="en-US" sz="1600" b="1" i="0" u="none" strike="noStrike" cap="none" baseline="-25000">
                <a:solidFill>
                  <a:schemeClr val="dk2"/>
                </a:solidFill>
                <a:latin typeface="Arial"/>
                <a:ea typeface="Arial"/>
                <a:cs typeface="Arial"/>
                <a:sym typeface="Arial"/>
              </a:rPr>
              <a:t>R</a:t>
            </a:r>
            <a:r>
              <a:rPr lang="en-US" sz="1600" b="1" i="0" u="none" strike="noStrike" cap="none" baseline="0">
                <a:solidFill>
                  <a:schemeClr val="dk2"/>
                </a:solidFill>
                <a:latin typeface="Arial"/>
                <a:ea typeface="Arial"/>
                <a:cs typeface="Arial"/>
                <a:sym typeface="Arial"/>
              </a:rPr>
              <a:t> = Real Gross Domestic Product</a:t>
            </a:r>
          </a:p>
          <a:p>
            <a:pPr marL="0" marR="0" lvl="0" indent="0" algn="l" rtl="0">
              <a:buNone/>
            </a:pPr>
            <a:r>
              <a:rPr lang="en-US" sz="1600" b="1" i="0" u="none" strike="noStrike" cap="none" baseline="0">
                <a:solidFill>
                  <a:schemeClr val="dk2"/>
                </a:solidFill>
                <a:latin typeface="Arial"/>
                <a:ea typeface="Arial"/>
                <a:cs typeface="Arial"/>
                <a:sym typeface="Arial"/>
              </a:rPr>
              <a:t>u% = Unemployment Rate</a:t>
            </a:r>
          </a:p>
          <a:p>
            <a:pPr marL="0" marR="0" lvl="0" indent="0" algn="l" rtl="0">
              <a:buNone/>
            </a:pPr>
            <a:r>
              <a:rPr lang="en-US" sz="1600" b="1" i="0" u="none" strike="noStrike" cap="none" baseline="0">
                <a:solidFill>
                  <a:schemeClr val="dk1"/>
                </a:solidFill>
                <a:latin typeface="Arial"/>
                <a:ea typeface="Arial"/>
                <a:cs typeface="Arial"/>
                <a:sym typeface="Arial"/>
              </a:rPr>
              <a:t>S</a:t>
            </a:r>
            <a:r>
              <a:rPr lang="en-US" sz="1600" b="1" i="0" u="none" strike="noStrike" cap="none" baseline="-25000">
                <a:solidFill>
                  <a:schemeClr val="dk1"/>
                </a:solidFill>
                <a:latin typeface="Arial"/>
                <a:ea typeface="Arial"/>
                <a:cs typeface="Arial"/>
                <a:sym typeface="Arial"/>
              </a:rPr>
              <a:t>$</a:t>
            </a:r>
            <a:r>
              <a:rPr lang="en-US" sz="1600" b="1" i="0" u="none" strike="noStrike" cap="none" baseline="0">
                <a:solidFill>
                  <a:schemeClr val="dk1"/>
                </a:solidFill>
                <a:latin typeface="Arial"/>
                <a:ea typeface="Arial"/>
                <a:cs typeface="Arial"/>
                <a:sym typeface="Arial"/>
              </a:rPr>
              <a:t> = Supply of Dollars in FOREX</a:t>
            </a:r>
          </a:p>
          <a:p>
            <a:pPr marL="0" marR="0" lvl="0" indent="0" algn="l" rtl="0">
              <a:buNone/>
            </a:pPr>
            <a:r>
              <a:rPr lang="en-US" sz="1600" b="1" i="0" u="none" strike="noStrike" cap="none" baseline="0">
                <a:solidFill>
                  <a:schemeClr val="dk1"/>
                </a:solidFill>
                <a:latin typeface="Arial"/>
                <a:ea typeface="Arial"/>
                <a:cs typeface="Arial"/>
                <a:sym typeface="Arial"/>
              </a:rPr>
              <a:t>M = Imports, X</a:t>
            </a:r>
            <a:r>
              <a:rPr lang="en-US" sz="1600" b="1" i="0" u="none" strike="noStrike" cap="none" baseline="-25000">
                <a:solidFill>
                  <a:schemeClr val="dk1"/>
                </a:solidFill>
                <a:latin typeface="Arial"/>
                <a:ea typeface="Arial"/>
                <a:cs typeface="Arial"/>
                <a:sym typeface="Arial"/>
              </a:rPr>
              <a:t>N</a:t>
            </a:r>
            <a:r>
              <a:rPr lang="en-US" sz="1600" b="1" i="0" u="none" strike="noStrike" cap="none" baseline="0">
                <a:solidFill>
                  <a:schemeClr val="dk1"/>
                </a:solidFill>
                <a:latin typeface="Arial"/>
                <a:ea typeface="Arial"/>
                <a:cs typeface="Arial"/>
                <a:sym typeface="Arial"/>
              </a:rPr>
              <a:t> = Net Exports</a:t>
            </a:r>
          </a:p>
          <a:p>
            <a:endParaRPr/>
          </a:p>
        </p:txBody>
      </p:sp>
      <p:sp>
        <p:nvSpPr>
          <p:cNvPr id="459" name="Shape 459"/>
          <p:cNvSpPr/>
          <p:nvPr/>
        </p:nvSpPr>
        <p:spPr>
          <a:xfrm rot="10800000">
            <a:off x="2895599" y="228600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0" name="Shape 460"/>
          <p:cNvSpPr/>
          <p:nvPr/>
        </p:nvSpPr>
        <p:spPr>
          <a:xfrm rot="5400000">
            <a:off x="4438650"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1" name="Shape 461"/>
          <p:cNvSpPr/>
          <p:nvPr/>
        </p:nvSpPr>
        <p:spPr>
          <a:xfrm rot="5400000">
            <a:off x="2457450"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2" name="Shape 462"/>
          <p:cNvSpPr/>
          <p:nvPr/>
        </p:nvSpPr>
        <p:spPr>
          <a:xfrm rot="-5400000">
            <a:off x="1314449" y="19621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3" name="Shape 463"/>
          <p:cNvSpPr/>
          <p:nvPr/>
        </p:nvSpPr>
        <p:spPr>
          <a:xfrm rot="-5400000">
            <a:off x="6038849" y="17335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4" name="Shape 464"/>
          <p:cNvSpPr/>
          <p:nvPr/>
        </p:nvSpPr>
        <p:spPr>
          <a:xfrm rot="-5400000">
            <a:off x="8401049" y="23431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5" name="Shape 465"/>
          <p:cNvSpPr/>
          <p:nvPr/>
        </p:nvSpPr>
        <p:spPr>
          <a:xfrm rot="5400000">
            <a:off x="4972050" y="22669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6" name="Shape 466"/>
          <p:cNvSpPr/>
          <p:nvPr/>
        </p:nvSpPr>
        <p:spPr>
          <a:xfrm rot="5400000">
            <a:off x="6648450" y="22669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7" name="Shape 467"/>
          <p:cNvSpPr/>
          <p:nvPr/>
        </p:nvSpPr>
        <p:spPr>
          <a:xfrm rot="5400000">
            <a:off x="8324850"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8" name="Shape 468"/>
          <p:cNvSpPr/>
          <p:nvPr/>
        </p:nvSpPr>
        <p:spPr>
          <a:xfrm rot="-5400000">
            <a:off x="1314449" y="1657350"/>
            <a:ext cx="358775" cy="396874"/>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a:t>
            </a:r>
          </a:p>
        </p:txBody>
      </p:sp>
      <p:sp>
        <p:nvSpPr>
          <p:cNvPr id="469" name="Shape 469"/>
          <p:cNvSpPr/>
          <p:nvPr/>
        </p:nvSpPr>
        <p:spPr>
          <a:xfrm>
            <a:off x="914400" y="5181600"/>
            <a:ext cx="3375025" cy="1558924"/>
          </a:xfrm>
          <a:prstGeom prst="rect">
            <a:avLst/>
          </a:prstGeom>
          <a:noFill/>
          <a:ln>
            <a:noFill/>
          </a:ln>
        </p:spPr>
        <p:txBody>
          <a:bodyPr lIns="91425" tIns="45700" rIns="91425" bIns="45700" anchor="t" anchorCtr="0">
            <a:noAutofit/>
          </a:bodyPr>
          <a:lstStyle/>
          <a:p>
            <a:pPr marL="0" marR="0" lvl="0" indent="0" algn="l" rtl="0">
              <a:buNone/>
            </a:pPr>
            <a:r>
              <a:rPr lang="en-US" sz="1600" b="1" i="0" u="none" strike="noStrike" cap="none" baseline="0">
                <a:solidFill>
                  <a:schemeClr val="dk2"/>
                </a:solidFill>
                <a:latin typeface="Arial"/>
                <a:ea typeface="Arial"/>
                <a:cs typeface="Arial"/>
                <a:sym typeface="Arial"/>
              </a:rPr>
              <a:t>ER = Excess Reserves</a:t>
            </a:r>
          </a:p>
          <a:p>
            <a:pPr marL="0" marR="0" lvl="0" indent="0" algn="l" rtl="0">
              <a:buNone/>
            </a:pPr>
            <a:r>
              <a:rPr lang="en-US" sz="1600" b="1" i="0" u="none" strike="noStrike" cap="none" baseline="0">
                <a:solidFill>
                  <a:schemeClr val="dk2"/>
                </a:solidFill>
                <a:latin typeface="Arial"/>
                <a:ea typeface="Arial"/>
                <a:cs typeface="Arial"/>
                <a:sym typeface="Arial"/>
              </a:rPr>
              <a:t>MS = Money Supply</a:t>
            </a:r>
          </a:p>
          <a:p>
            <a:pPr marL="0" marR="0" lvl="0" indent="0" algn="l" rtl="0">
              <a:buNone/>
            </a:pPr>
            <a:r>
              <a:rPr lang="en-US" sz="1600" b="1" i="0" u="none" strike="noStrike" cap="none" baseline="0">
                <a:solidFill>
                  <a:schemeClr val="dk2"/>
                </a:solidFill>
                <a:latin typeface="Arial"/>
                <a:ea typeface="Arial"/>
                <a:cs typeface="Arial"/>
                <a:sym typeface="Arial"/>
              </a:rPr>
              <a:t>i% = Nominal Interest Rate</a:t>
            </a:r>
          </a:p>
          <a:p>
            <a:pPr marL="0" marR="0" lvl="0" indent="0" algn="l" rtl="0">
              <a:buNone/>
            </a:pPr>
            <a:r>
              <a:rPr lang="en-US" sz="1600" b="1" i="0" u="none" strike="noStrike" cap="none" baseline="0">
                <a:solidFill>
                  <a:schemeClr val="dk2"/>
                </a:solidFill>
                <a:latin typeface="Arial"/>
                <a:ea typeface="Arial"/>
                <a:cs typeface="Arial"/>
                <a:sym typeface="Arial"/>
              </a:rPr>
              <a:t>I</a:t>
            </a:r>
            <a:r>
              <a:rPr lang="en-US" sz="1600" b="1" i="0" u="none" strike="noStrike" cap="none" baseline="-25000">
                <a:solidFill>
                  <a:schemeClr val="dk2"/>
                </a:solidFill>
                <a:latin typeface="Arial"/>
                <a:ea typeface="Arial"/>
                <a:cs typeface="Arial"/>
                <a:sym typeface="Arial"/>
              </a:rPr>
              <a:t>G </a:t>
            </a:r>
            <a:r>
              <a:rPr lang="en-US" sz="1600" b="1" i="0" u="none" strike="noStrike" cap="none" baseline="0">
                <a:solidFill>
                  <a:schemeClr val="dk2"/>
                </a:solidFill>
                <a:latin typeface="Arial"/>
                <a:ea typeface="Arial"/>
                <a:cs typeface="Arial"/>
                <a:sym typeface="Arial"/>
              </a:rPr>
              <a:t>= Gross Private Investment</a:t>
            </a:r>
          </a:p>
          <a:p>
            <a:pPr marL="0" marR="0" lvl="0" indent="0" algn="l" rtl="0">
              <a:buNone/>
            </a:pPr>
            <a:r>
              <a:rPr lang="en-US" sz="1600" b="1" i="0" u="none" strike="noStrike" cap="none" baseline="0">
                <a:solidFill>
                  <a:schemeClr val="dk1"/>
                </a:solidFill>
                <a:latin typeface="Arial"/>
                <a:ea typeface="Arial"/>
                <a:cs typeface="Arial"/>
                <a:sym typeface="Arial"/>
              </a:rPr>
              <a:t>D</a:t>
            </a:r>
            <a:r>
              <a:rPr lang="en-US" sz="1600" b="1" i="0" u="none" strike="noStrike" cap="none" baseline="-25000">
                <a:solidFill>
                  <a:schemeClr val="dk1"/>
                </a:solidFill>
                <a:latin typeface="Arial"/>
                <a:ea typeface="Arial"/>
                <a:cs typeface="Arial"/>
                <a:sym typeface="Arial"/>
              </a:rPr>
              <a:t>$</a:t>
            </a:r>
            <a:r>
              <a:rPr lang="en-US" sz="1600" b="1" i="0" u="none" strike="noStrike" cap="none" baseline="0">
                <a:solidFill>
                  <a:schemeClr val="dk1"/>
                </a:solidFill>
                <a:latin typeface="Arial"/>
                <a:ea typeface="Arial"/>
                <a:cs typeface="Arial"/>
                <a:sym typeface="Arial"/>
              </a:rPr>
              <a:t>= Demand for dollars in FOREX</a:t>
            </a:r>
          </a:p>
          <a:p>
            <a:pPr marL="0" marR="0" lvl="0" indent="0" algn="l" rtl="0">
              <a:buNone/>
            </a:pPr>
            <a:r>
              <a:rPr lang="en-US" sz="1600" b="1" i="0" u="none" strike="noStrike" cap="none" baseline="0">
                <a:solidFill>
                  <a:schemeClr val="dk1"/>
                </a:solidFill>
                <a:latin typeface="Arial"/>
                <a:ea typeface="Arial"/>
                <a:cs typeface="Arial"/>
                <a:sym typeface="Arial"/>
              </a:rPr>
              <a:t>X = Exports</a:t>
            </a:r>
          </a:p>
        </p:txBody>
      </p:sp>
      <p:sp>
        <p:nvSpPr>
          <p:cNvPr id="470" name="Shape 470"/>
          <p:cNvSpPr/>
          <p:nvPr/>
        </p:nvSpPr>
        <p:spPr>
          <a:xfrm>
            <a:off x="1676400" y="1828800"/>
            <a:ext cx="381000" cy="579436"/>
          </a:xfrm>
          <a:prstGeom prst="rect">
            <a:avLst/>
          </a:prstGeom>
          <a:noFill/>
          <a:ln>
            <a:noFill/>
          </a:ln>
        </p:spPr>
        <p:txBody>
          <a:bodyPr lIns="91425" tIns="45700" rIns="91425" bIns="45700" anchor="t" anchorCtr="0">
            <a:noAutofit/>
          </a:bodyPr>
          <a:lstStyle/>
          <a:p>
            <a:pPr marL="0" marR="0" lvl="0" indent="0" algn="l" rtl="0">
              <a:spcBef>
                <a:spcPts val="1600"/>
              </a:spcBef>
              <a:buNone/>
            </a:pPr>
            <a:r>
              <a:rPr lang="en-US" sz="3200" b="1" i="0" u="none" strike="noStrike" cap="none" baseline="0">
                <a:solidFill>
                  <a:schemeClr val="dk1"/>
                </a:solidFill>
                <a:latin typeface="Arial"/>
                <a:ea typeface="Arial"/>
                <a:cs typeface="Arial"/>
                <a:sym typeface="Arial"/>
              </a:rPr>
              <a:t>=</a:t>
            </a:r>
          </a:p>
        </p:txBody>
      </p:sp>
      <p:sp>
        <p:nvSpPr>
          <p:cNvPr id="471" name="Shape 471"/>
          <p:cNvSpPr/>
          <p:nvPr/>
        </p:nvSpPr>
        <p:spPr>
          <a:xfrm>
            <a:off x="4761" y="2819400"/>
            <a:ext cx="9266236" cy="2014536"/>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And now!  Because i%   either D</a:t>
            </a:r>
            <a:r>
              <a:rPr lang="en-US" sz="1800" b="1" i="0" u="none" strike="noStrike" cap="none" baseline="-25000">
                <a:solidFill>
                  <a:schemeClr val="dk1"/>
                </a:solidFill>
                <a:latin typeface="Arial"/>
                <a:ea typeface="Arial"/>
                <a:cs typeface="Arial"/>
                <a:sym typeface="Arial"/>
              </a:rPr>
              <a:t>$      </a:t>
            </a:r>
            <a:r>
              <a:rPr lang="en-US" sz="1800" b="1" i="0" u="none" strike="noStrike" cap="none" baseline="0">
                <a:solidFill>
                  <a:schemeClr val="dk1"/>
                </a:solidFill>
                <a:latin typeface="Arial"/>
                <a:ea typeface="Arial"/>
                <a:cs typeface="Arial"/>
                <a:sym typeface="Arial"/>
              </a:rPr>
              <a:t>or S</a:t>
            </a:r>
            <a:r>
              <a:rPr lang="en-US" sz="1800" b="1" i="0" u="none" strike="noStrike" cap="none" baseline="-25000">
                <a:solidFill>
                  <a:schemeClr val="dk1"/>
                </a:solidFill>
                <a:latin typeface="Arial"/>
                <a:ea typeface="Arial"/>
                <a:cs typeface="Arial"/>
                <a:sym typeface="Arial"/>
              </a:rPr>
              <a:t>$     </a:t>
            </a:r>
            <a:r>
              <a:rPr lang="en-US" sz="1800" b="1" i="0" u="none" strike="noStrike" cap="none" baseline="0">
                <a:solidFill>
                  <a:schemeClr val="dk1"/>
                </a:solidFill>
                <a:latin typeface="Arial"/>
                <a:ea typeface="Arial"/>
                <a:cs typeface="Arial"/>
                <a:sym typeface="Arial"/>
              </a:rPr>
              <a:t>which causes $    making U.S. goods</a:t>
            </a:r>
          </a:p>
          <a:p>
            <a:endParaRPr/>
          </a:p>
          <a:p>
            <a:pPr marL="0" marR="0" lvl="0" indent="0" algn="l" rtl="0">
              <a:buNone/>
            </a:pPr>
            <a:r>
              <a:rPr lang="en-US" sz="1800" b="1" i="0" u="none" strike="noStrike" cap="none" baseline="0">
                <a:solidFill>
                  <a:schemeClr val="dk1"/>
                </a:solidFill>
                <a:latin typeface="Arial"/>
                <a:ea typeface="Arial"/>
                <a:cs typeface="Arial"/>
                <a:sym typeface="Arial"/>
              </a:rPr>
              <a:t>relatively                                 and foreign goods relatively                  causing X   and</a:t>
            </a:r>
          </a:p>
          <a:p>
            <a:endParaRPr/>
          </a:p>
          <a:p>
            <a:pPr marL="0" marR="0" lvl="0" indent="0" algn="l" rtl="0">
              <a:buNone/>
            </a:pPr>
            <a:r>
              <a:rPr lang="en-US" sz="1800" b="1" i="0" u="none" strike="noStrike" cap="none" baseline="0">
                <a:solidFill>
                  <a:schemeClr val="dk1"/>
                </a:solidFill>
                <a:latin typeface="Arial"/>
                <a:ea typeface="Arial"/>
                <a:cs typeface="Arial"/>
                <a:sym typeface="Arial"/>
              </a:rPr>
              <a:t>M    which means X</a:t>
            </a:r>
            <a:r>
              <a:rPr lang="en-US" sz="1800" b="1" i="0" u="none" strike="noStrike" cap="none" baseline="-25000">
                <a:solidFill>
                  <a:schemeClr val="dk1"/>
                </a:solidFill>
                <a:latin typeface="Arial"/>
                <a:ea typeface="Arial"/>
                <a:cs typeface="Arial"/>
                <a:sym typeface="Arial"/>
              </a:rPr>
              <a:t>N    </a:t>
            </a:r>
            <a:r>
              <a:rPr lang="en-US" sz="1800" b="1" i="0" u="none" strike="noStrike" cap="none" baseline="0">
                <a:solidFill>
                  <a:schemeClr val="dk1"/>
                </a:solidFill>
                <a:latin typeface="Arial"/>
                <a:ea typeface="Arial"/>
                <a:cs typeface="Arial"/>
                <a:sym typeface="Arial"/>
              </a:rPr>
              <a:t>thereby reinforcing the decrease in AD already caused by </a:t>
            </a:r>
          </a:p>
          <a:p>
            <a:endParaRPr/>
          </a:p>
          <a:p>
            <a:pPr marL="0" marR="0" lvl="0" indent="0" algn="l" rtl="0">
              <a:buNone/>
            </a:pPr>
            <a:r>
              <a:rPr lang="en-US" sz="1800" b="1" i="0" u="none" strike="noStrike" cap="none" baseline="0">
                <a:solidFill>
                  <a:schemeClr val="dk1"/>
                </a:solidFill>
                <a:latin typeface="Arial"/>
                <a:ea typeface="Arial"/>
                <a:cs typeface="Arial"/>
                <a:sym typeface="Arial"/>
              </a:rPr>
              <a:t>the decrease in I</a:t>
            </a:r>
            <a:r>
              <a:rPr lang="en-US" sz="1800" b="1" i="0" u="none" strike="noStrike" cap="none" baseline="-25000">
                <a:solidFill>
                  <a:schemeClr val="dk1"/>
                </a:solidFill>
                <a:latin typeface="Arial"/>
                <a:ea typeface="Arial"/>
                <a:cs typeface="Arial"/>
                <a:sym typeface="Arial"/>
              </a:rPr>
              <a:t>G.</a:t>
            </a:r>
          </a:p>
        </p:txBody>
      </p:sp>
      <p:sp>
        <p:nvSpPr>
          <p:cNvPr id="472" name="Shape 472"/>
          <p:cNvSpPr/>
          <p:nvPr/>
        </p:nvSpPr>
        <p:spPr>
          <a:xfrm rot="-5400000">
            <a:off x="2422524" y="2855912"/>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73" name="Shape 473"/>
          <p:cNvSpPr/>
          <p:nvPr/>
        </p:nvSpPr>
        <p:spPr>
          <a:xfrm rot="10800000">
            <a:off x="3581400" y="2819399"/>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74" name="Shape 474"/>
          <p:cNvSpPr/>
          <p:nvPr/>
        </p:nvSpPr>
        <p:spPr>
          <a:xfrm>
            <a:off x="4267200" y="28194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75" name="Shape 475"/>
          <p:cNvSpPr/>
          <p:nvPr/>
        </p:nvSpPr>
        <p:spPr>
          <a:xfrm rot="-5400000">
            <a:off x="6232524" y="2779712"/>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76" name="Shape 476"/>
          <p:cNvSpPr/>
          <p:nvPr/>
        </p:nvSpPr>
        <p:spPr>
          <a:xfrm>
            <a:off x="1143000" y="3405187"/>
            <a:ext cx="1965324"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more expensive</a:t>
            </a:r>
          </a:p>
        </p:txBody>
      </p:sp>
      <p:sp>
        <p:nvSpPr>
          <p:cNvPr id="477" name="Shape 477"/>
          <p:cNvSpPr/>
          <p:nvPr/>
        </p:nvSpPr>
        <p:spPr>
          <a:xfrm>
            <a:off x="6324600" y="3352800"/>
            <a:ext cx="2057400"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cheaper</a:t>
            </a:r>
          </a:p>
        </p:txBody>
      </p:sp>
      <p:sp>
        <p:nvSpPr>
          <p:cNvPr id="478" name="Shape 478"/>
          <p:cNvSpPr/>
          <p:nvPr/>
        </p:nvSpPr>
        <p:spPr>
          <a:xfrm rot="5400000">
            <a:off x="8437562" y="3373437"/>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79" name="Shape 479"/>
          <p:cNvSpPr/>
          <p:nvPr/>
        </p:nvSpPr>
        <p:spPr>
          <a:xfrm rot="-5400000">
            <a:off x="212724" y="3922711"/>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
        <p:nvSpPr>
          <p:cNvPr id="480" name="Shape 480"/>
          <p:cNvSpPr/>
          <p:nvPr/>
        </p:nvSpPr>
        <p:spPr>
          <a:xfrm rot="5400000">
            <a:off x="2189162" y="3830637"/>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Monetary Policy</a:t>
            </a:r>
          </a:p>
        </p:txBody>
      </p:sp>
      <p:sp>
        <p:nvSpPr>
          <p:cNvPr id="261" name="Shape 261"/>
          <p:cNvSpPr>
            <a:spLocks noGrp="1"/>
          </p:cNvSpPr>
          <p:nvPr>
            <p:ph idx="1"/>
          </p:nvPr>
        </p:nvSpPr>
        <p:spPr>
          <a:xfrm>
            <a:off x="301625" y="1527175"/>
            <a:ext cx="8504236" cy="4572000"/>
          </a:xfrm>
          <a:prstGeom prst="rect">
            <a:avLst/>
          </a:prstGeom>
          <a:noFill/>
          <a:ln>
            <a:noFill/>
          </a:ln>
        </p:spPr>
        <p:txBody>
          <a:bodyPr lIns="91425" tIns="45700" rIns="91425" bIns="45700" anchor="t" anchorCtr="0">
            <a:noAutofit/>
          </a:bodyPr>
          <a:lstStyle/>
          <a:p>
            <a:pPr marL="0" marR="0" lvl="0" indent="0" algn="l" rtl="0">
              <a:buClr>
                <a:schemeClr val="accent1"/>
              </a:buClr>
              <a:buSzPct val="86419"/>
              <a:buFont typeface="Arial"/>
              <a:buChar char="•"/>
            </a:pPr>
            <a:r>
              <a:rPr lang="en-US" sz="2700" b="0" i="0" u="none" strike="noStrike" cap="none" baseline="0">
                <a:solidFill>
                  <a:schemeClr val="dk1"/>
                </a:solidFill>
                <a:latin typeface="Georgia"/>
                <a:ea typeface="Georgia"/>
                <a:cs typeface="Georgia"/>
                <a:sym typeface="Georgia"/>
              </a:rPr>
              <a:t>Central bank (The Fed, Bank of Japan, ECB, Bank of England…) efforts to promote:</a:t>
            </a:r>
          </a:p>
          <a:p>
            <a:pPr marL="0" marR="0" lvl="0" indent="0" algn="l" rtl="0">
              <a:buClr>
                <a:schemeClr val="accent1"/>
              </a:buClr>
              <a:buSzPct val="86419"/>
              <a:buFont typeface="Arial"/>
              <a:buChar char="•"/>
            </a:pPr>
            <a:r>
              <a:rPr lang="en-US" sz="2700" b="0" i="0" u="none" strike="noStrike" cap="none" baseline="0">
                <a:solidFill>
                  <a:schemeClr val="dk1"/>
                </a:solidFill>
                <a:latin typeface="Georgia"/>
                <a:ea typeface="Georgia"/>
                <a:cs typeface="Georgia"/>
                <a:sym typeface="Georgia"/>
              </a:rPr>
              <a:t>full </a:t>
            </a:r>
            <a:r>
              <a:rPr lang="en-US" sz="2700" b="0" i="0" u="sng" strike="noStrike" cap="none" baseline="0">
                <a:solidFill>
                  <a:schemeClr val="dk1"/>
                </a:solidFill>
                <a:latin typeface="Georgia"/>
                <a:ea typeface="Georgia"/>
                <a:cs typeface="Georgia"/>
                <a:sym typeface="Georgia"/>
              </a:rPr>
              <a:t>employment</a:t>
            </a:r>
            <a:r>
              <a:rPr lang="en-US" sz="2700" b="0" i="0" u="none" strike="noStrike" cap="none" baseline="0">
                <a:solidFill>
                  <a:schemeClr val="dk1"/>
                </a:solidFill>
                <a:latin typeface="Georgia"/>
                <a:ea typeface="Georgia"/>
                <a:cs typeface="Georgia"/>
                <a:sym typeface="Georgia"/>
              </a:rPr>
              <a:t>, </a:t>
            </a:r>
          </a:p>
          <a:p>
            <a:pPr marL="0" marR="0" lvl="0" indent="0" algn="l" rtl="0">
              <a:buClr>
                <a:schemeClr val="accent1"/>
              </a:buClr>
              <a:buSzPct val="86419"/>
              <a:buFont typeface="Arial"/>
              <a:buChar char="•"/>
            </a:pPr>
            <a:r>
              <a:rPr lang="en-US" sz="2700" b="0" i="0" u="none" strike="noStrike" cap="none" baseline="0">
                <a:solidFill>
                  <a:schemeClr val="dk1"/>
                </a:solidFill>
                <a:latin typeface="Georgia"/>
                <a:ea typeface="Georgia"/>
                <a:cs typeface="Georgia"/>
                <a:sym typeface="Georgia"/>
              </a:rPr>
              <a:t>maintain price </a:t>
            </a:r>
            <a:r>
              <a:rPr lang="en-US" sz="2700" b="0" i="0" u="sng" strike="noStrike" cap="none" baseline="0">
                <a:solidFill>
                  <a:schemeClr val="dk1"/>
                </a:solidFill>
                <a:latin typeface="Georgia"/>
                <a:ea typeface="Georgia"/>
                <a:cs typeface="Georgia"/>
                <a:sym typeface="Georgia"/>
              </a:rPr>
              <a:t>stability</a:t>
            </a:r>
            <a:r>
              <a:rPr lang="en-US" sz="2700" b="0" i="0" u="none" strike="noStrike" cap="none" baseline="0">
                <a:solidFill>
                  <a:schemeClr val="dk1"/>
                </a:solidFill>
                <a:latin typeface="Georgia"/>
                <a:ea typeface="Georgia"/>
                <a:cs typeface="Georgia"/>
                <a:sym typeface="Georgia"/>
              </a:rPr>
              <a:t>, </a:t>
            </a:r>
          </a:p>
          <a:p>
            <a:pPr marL="0" marR="0" lvl="0" indent="0" algn="l" rtl="0">
              <a:buClr>
                <a:schemeClr val="accent1"/>
              </a:buClr>
              <a:buSzPct val="86419"/>
              <a:buFont typeface="Arial"/>
              <a:buChar char="•"/>
            </a:pPr>
            <a:r>
              <a:rPr lang="en-US" sz="2700" b="0" i="0" u="none" strike="noStrike" cap="none" baseline="0">
                <a:solidFill>
                  <a:schemeClr val="dk1"/>
                </a:solidFill>
                <a:latin typeface="Georgia"/>
                <a:ea typeface="Georgia"/>
                <a:cs typeface="Georgia"/>
                <a:sym typeface="Georgia"/>
              </a:rPr>
              <a:t>and encourage long-run economic growth through control of the money </a:t>
            </a:r>
            <a:r>
              <a:rPr lang="en-US" sz="2700" b="0" i="0" u="sng" strike="noStrike" cap="none" baseline="0">
                <a:solidFill>
                  <a:schemeClr val="dk1"/>
                </a:solidFill>
                <a:latin typeface="Georgia"/>
                <a:ea typeface="Georgia"/>
                <a:cs typeface="Georgia"/>
                <a:sym typeface="Georgia"/>
              </a:rPr>
              <a:t>supply</a:t>
            </a:r>
            <a:r>
              <a:rPr lang="en-US" sz="2700" b="0" i="0" u="none" strike="noStrike" cap="none" baseline="0">
                <a:solidFill>
                  <a:schemeClr val="dk1"/>
                </a:solidFill>
                <a:latin typeface="Georgia"/>
                <a:ea typeface="Georgia"/>
                <a:cs typeface="Georgia"/>
                <a:sym typeface="Georgia"/>
              </a:rPr>
              <a:t> and </a:t>
            </a:r>
            <a:r>
              <a:rPr lang="en-US" sz="2700" b="0" i="0" u="sng" strike="noStrike" cap="none" baseline="0">
                <a:solidFill>
                  <a:schemeClr val="dk1"/>
                </a:solidFill>
                <a:latin typeface="Georgia"/>
                <a:ea typeface="Georgia"/>
                <a:cs typeface="Georgia"/>
                <a:sym typeface="Georgia"/>
              </a:rPr>
              <a:t>interest</a:t>
            </a:r>
            <a:r>
              <a:rPr lang="en-US" sz="2700" b="0" i="0" u="none" strike="noStrike" cap="none" baseline="0">
                <a:solidFill>
                  <a:schemeClr val="dk1"/>
                </a:solidFill>
                <a:latin typeface="Georgia"/>
                <a:ea typeface="Georgia"/>
                <a:cs typeface="Georgia"/>
                <a:sym typeface="Georgia"/>
              </a:rPr>
              <a:t> rates.</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Monetary Policy Analogy</a:t>
            </a:r>
          </a:p>
        </p:txBody>
      </p:sp>
      <p:sp>
        <p:nvSpPr>
          <p:cNvPr id="267" name="Shape 267"/>
          <p:cNvSpPr>
            <a:spLocks noGrp="1"/>
          </p:cNvSpPr>
          <p:nvPr>
            <p:ph idx="1"/>
          </p:nvPr>
        </p:nvSpPr>
        <p:spPr>
          <a:xfrm>
            <a:off x="0" y="1981200"/>
            <a:ext cx="9144000" cy="4114800"/>
          </a:xfrm>
          <a:prstGeom prst="rect">
            <a:avLst/>
          </a:prstGeom>
          <a:noFill/>
          <a:ln>
            <a:noFill/>
          </a:ln>
        </p:spPr>
        <p:txBody>
          <a:bodyPr lIns="91425" tIns="45700" rIns="91425" bIns="45700" anchor="t" anchorCtr="0">
            <a:noAutofit/>
          </a:bodyPr>
          <a:lstStyle/>
          <a:p>
            <a:pPr marL="0" marR="0" lvl="0" indent="0" algn="l" rtl="0">
              <a:buClr>
                <a:schemeClr val="accent1"/>
              </a:buClr>
              <a:buSzPct val="86419"/>
              <a:buFont typeface="Arial"/>
              <a:buChar char="•"/>
            </a:pPr>
            <a:r>
              <a:rPr lang="en-US" sz="2700" b="0" i="0" u="none" strike="noStrike" cap="none" baseline="0">
                <a:solidFill>
                  <a:schemeClr val="dk1"/>
                </a:solidFill>
                <a:latin typeface="Georgia"/>
                <a:ea typeface="Georgia"/>
                <a:cs typeface="Georgia"/>
                <a:sym typeface="Georgia"/>
              </a:rPr>
              <a:t> </a:t>
            </a:r>
            <a:r>
              <a:rPr lang="en-US" sz="2700" b="0" i="1" u="sng" strike="noStrike" cap="none" baseline="0">
                <a:solidFill>
                  <a:schemeClr val="dk1"/>
                </a:solidFill>
                <a:latin typeface="Georgia"/>
                <a:ea typeface="Georgia"/>
                <a:cs typeface="Georgia"/>
                <a:sym typeface="Georgia"/>
              </a:rPr>
              <a:t>Fed : Capitalist Economy</a:t>
            </a:r>
            <a:r>
              <a:rPr lang="en-US" sz="2700" b="0" i="1" u="none" strike="noStrike" cap="none" baseline="0">
                <a:solidFill>
                  <a:schemeClr val="dk1"/>
                </a:solidFill>
                <a:latin typeface="Georgia"/>
                <a:ea typeface="Georgia"/>
                <a:cs typeface="Georgia"/>
                <a:sym typeface="Georgia"/>
              </a:rPr>
              <a:t> </a:t>
            </a:r>
            <a:r>
              <a:rPr lang="en-US" sz="2700" b="0" i="0" u="none" strike="noStrike" cap="none" baseline="0">
                <a:solidFill>
                  <a:schemeClr val="dk1"/>
                </a:solidFill>
                <a:latin typeface="Georgia"/>
                <a:ea typeface="Georgia"/>
                <a:cs typeface="Georgia"/>
                <a:sym typeface="Georgia"/>
              </a:rPr>
              <a:t>AS </a:t>
            </a:r>
            <a:r>
              <a:rPr lang="en-US" sz="2700" b="0" i="1" u="sng" strike="noStrike" cap="none" baseline="0">
                <a:solidFill>
                  <a:schemeClr val="dk1"/>
                </a:solidFill>
                <a:latin typeface="Georgia"/>
                <a:ea typeface="Georgia"/>
                <a:cs typeface="Georgia"/>
                <a:sym typeface="Georgia"/>
              </a:rPr>
              <a:t>Driving Instructor : Hormonal 15 year old Student Driver</a:t>
            </a:r>
          </a:p>
          <a:p>
            <a:endParaRPr/>
          </a:p>
        </p:txBody>
      </p:sp>
      <p:pic>
        <p:nvPicPr>
          <p:cNvPr id="268" name="Shape 268"/>
          <p:cNvPicPr preferRelativeResize="0"/>
          <p:nvPr/>
        </p:nvPicPr>
        <p:blipFill>
          <a:blip r:embed="rId3"/>
          <a:stretch>
            <a:fillRect/>
          </a:stretch>
        </p:blipFill>
        <p:spPr>
          <a:xfrm>
            <a:off x="4191000" y="2971800"/>
            <a:ext cx="4572000" cy="3657600"/>
          </a:xfrm>
          <a:prstGeom prst="rect">
            <a:avLst/>
          </a:prstGeom>
        </p:spPr>
      </p:pic>
      <p:pic>
        <p:nvPicPr>
          <p:cNvPr id="269" name="Shape 269"/>
          <p:cNvPicPr preferRelativeResize="0"/>
          <p:nvPr/>
        </p:nvPicPr>
        <p:blipFill>
          <a:blip r:embed="rId4"/>
          <a:stretch>
            <a:fillRect/>
          </a:stretch>
        </p:blipFill>
        <p:spPr>
          <a:xfrm>
            <a:off x="381000" y="3200400"/>
            <a:ext cx="3962400" cy="2971800"/>
          </a:xfrm>
          <a:prstGeom prst="rect">
            <a:avLst/>
          </a:prstGeom>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Types of Monetary Policy</a:t>
            </a:r>
          </a:p>
        </p:txBody>
      </p:sp>
      <p:sp>
        <p:nvSpPr>
          <p:cNvPr id="275" name="Shape 275"/>
          <p:cNvSpPr>
            <a:spLocks noGrp="1"/>
          </p:cNvSpPr>
          <p:nvPr>
            <p:ph idx="1"/>
          </p:nvPr>
        </p:nvSpPr>
        <p:spPr>
          <a:xfrm>
            <a:off x="0" y="1371600"/>
            <a:ext cx="4340225" cy="4681536"/>
          </a:xfrm>
          <a:prstGeom prst="rect">
            <a:avLst/>
          </a:prstGeom>
          <a:noFill/>
          <a:ln>
            <a:noFill/>
          </a:ln>
        </p:spPr>
        <p:txBody>
          <a:bodyPr lIns="91425" tIns="45700" rIns="91425" bIns="45700" anchor="t" anchorCtr="0">
            <a:noAutofit/>
          </a:bodyPr>
          <a:lstStyle/>
          <a:p>
            <a:pPr marL="0" marR="0" lvl="0" indent="0" algn="l" rtl="0">
              <a:buClr>
                <a:schemeClr val="accent1"/>
              </a:buClr>
              <a:buSzPct val="86666"/>
              <a:buFont typeface="Arial"/>
              <a:buChar char="•"/>
            </a:pPr>
            <a:r>
              <a:rPr lang="en-US" sz="2500" b="0" i="0" u="none" strike="noStrike" cap="none" baseline="0">
                <a:solidFill>
                  <a:schemeClr val="dk1"/>
                </a:solidFill>
                <a:latin typeface="Georgia"/>
                <a:ea typeface="Georgia"/>
                <a:cs typeface="Georgia"/>
                <a:sym typeface="Georgia"/>
              </a:rPr>
              <a:t>Expansionary </a:t>
            </a:r>
          </a:p>
          <a:p>
            <a:pPr marL="0" marR="0" lvl="0" indent="0" algn="l" rtl="0">
              <a:buNone/>
            </a:pPr>
            <a:r>
              <a:rPr lang="en-US" sz="2500" b="0" i="0" u="none" strike="noStrike" cap="none" baseline="0">
                <a:solidFill>
                  <a:schemeClr val="dk1"/>
                </a:solidFill>
                <a:latin typeface="Georgia"/>
                <a:ea typeface="Georgia"/>
                <a:cs typeface="Georgia"/>
                <a:sym typeface="Georgia"/>
              </a:rPr>
              <a:t>	(Easy Money)</a:t>
            </a:r>
          </a:p>
          <a:p>
            <a:pPr marL="0" marR="0" lvl="1" indent="0" algn="l" rtl="0">
              <a:buClr>
                <a:schemeClr val="accent2"/>
              </a:buClr>
              <a:buSzPct val="68181"/>
              <a:buFont typeface="Arial"/>
              <a:buChar char="•"/>
            </a:pPr>
            <a:r>
              <a:rPr lang="en-US" sz="2200" b="0" i="0" u="none" strike="noStrike" cap="none" baseline="0">
                <a:solidFill>
                  <a:schemeClr val="dk2"/>
                </a:solidFill>
                <a:latin typeface="Georgia"/>
                <a:ea typeface="Georgia"/>
                <a:cs typeface="Georgia"/>
                <a:sym typeface="Georgia"/>
              </a:rPr>
              <a:t>Monetary policy designed to counteract the effects of </a:t>
            </a:r>
            <a:r>
              <a:rPr lang="en-US" sz="2200" b="0" i="0" u="sng" strike="noStrike" cap="none" baseline="0">
                <a:solidFill>
                  <a:schemeClr val="dk2"/>
                </a:solidFill>
                <a:latin typeface="Georgia"/>
                <a:ea typeface="Georgia"/>
                <a:cs typeface="Georgia"/>
                <a:sym typeface="Georgia"/>
              </a:rPr>
              <a:t>recession</a:t>
            </a:r>
            <a:r>
              <a:rPr lang="en-US" sz="2200" b="0" i="0" u="none" strike="noStrike" cap="none" baseline="0">
                <a:solidFill>
                  <a:schemeClr val="dk2"/>
                </a:solidFill>
                <a:latin typeface="Georgia"/>
                <a:ea typeface="Georgia"/>
                <a:cs typeface="Georgia"/>
                <a:sym typeface="Georgia"/>
              </a:rPr>
              <a:t> and return the economy to full employment.</a:t>
            </a:r>
          </a:p>
          <a:p>
            <a:endParaRPr/>
          </a:p>
          <a:p>
            <a:pPr marL="0" marR="0" lvl="1" indent="0" algn="l" rtl="0">
              <a:buClr>
                <a:schemeClr val="accent2"/>
              </a:buClr>
              <a:buSzPct val="69444"/>
              <a:buFont typeface="Arial"/>
              <a:buChar char="•"/>
            </a:pPr>
            <a:r>
              <a:rPr lang="en-US" sz="3600" b="1" i="0" u="none" strike="noStrike" cap="none" baseline="0">
                <a:solidFill>
                  <a:schemeClr val="dk2"/>
                </a:solidFill>
                <a:latin typeface="Georgia"/>
                <a:ea typeface="Georgia"/>
                <a:cs typeface="Georgia"/>
                <a:sym typeface="Georgia"/>
              </a:rPr>
              <a:t>Expansionary = Buy Bonds!</a:t>
            </a:r>
          </a:p>
        </p:txBody>
      </p:sp>
      <p:sp>
        <p:nvSpPr>
          <p:cNvPr id="276" name="Shape 276"/>
          <p:cNvSpPr>
            <a:spLocks noGrp="1"/>
          </p:cNvSpPr>
          <p:nvPr>
            <p:ph idx="2"/>
          </p:nvPr>
        </p:nvSpPr>
        <p:spPr>
          <a:xfrm>
            <a:off x="4648200" y="1447800"/>
            <a:ext cx="4495800" cy="4876799"/>
          </a:xfrm>
          <a:prstGeom prst="rect">
            <a:avLst/>
          </a:prstGeom>
          <a:noFill/>
          <a:ln>
            <a:noFill/>
          </a:ln>
        </p:spPr>
        <p:txBody>
          <a:bodyPr lIns="91425" tIns="45700" rIns="91425" bIns="45700" anchor="t" anchorCtr="0">
            <a:noAutofit/>
          </a:bodyPr>
          <a:lstStyle/>
          <a:p>
            <a:pPr marL="0" marR="0" lvl="0" indent="0" algn="l" rtl="0">
              <a:buClr>
                <a:schemeClr val="accent1"/>
              </a:buClr>
              <a:buSzPct val="86666"/>
              <a:buFont typeface="Arial"/>
              <a:buChar char="•"/>
            </a:pPr>
            <a:r>
              <a:rPr lang="en-US" sz="2500" b="0" i="0" u="none" strike="noStrike" cap="none" baseline="0">
                <a:solidFill>
                  <a:schemeClr val="dk1"/>
                </a:solidFill>
                <a:latin typeface="Georgia"/>
                <a:ea typeface="Georgia"/>
                <a:cs typeface="Georgia"/>
                <a:sym typeface="Georgia"/>
              </a:rPr>
              <a:t>Contractionary</a:t>
            </a:r>
          </a:p>
          <a:p>
            <a:pPr marL="0" marR="0" lvl="0" indent="0" algn="l" rtl="0">
              <a:buNone/>
            </a:pPr>
            <a:r>
              <a:rPr lang="en-US" sz="2500" b="0" i="0" u="none" strike="noStrike" cap="none" baseline="0">
                <a:solidFill>
                  <a:schemeClr val="dk1"/>
                </a:solidFill>
                <a:latin typeface="Georgia"/>
                <a:ea typeface="Georgia"/>
                <a:cs typeface="Georgia"/>
                <a:sym typeface="Georgia"/>
              </a:rPr>
              <a:t>	(Tight Money)</a:t>
            </a:r>
          </a:p>
          <a:p>
            <a:pPr marL="0" marR="0" lvl="1" indent="0" algn="l" rtl="0">
              <a:buClr>
                <a:schemeClr val="accent2"/>
              </a:buClr>
              <a:buSzPct val="68181"/>
              <a:buFont typeface="Arial"/>
              <a:buChar char="•"/>
            </a:pPr>
            <a:r>
              <a:rPr lang="en-US" sz="2200" b="0" i="0" u="none" strike="noStrike" cap="none" baseline="0">
                <a:solidFill>
                  <a:schemeClr val="dk2"/>
                </a:solidFill>
                <a:latin typeface="Georgia"/>
                <a:ea typeface="Georgia"/>
                <a:cs typeface="Georgia"/>
                <a:sym typeface="Georgia"/>
              </a:rPr>
              <a:t>Monetary policy designed to counteract the effects of </a:t>
            </a:r>
            <a:r>
              <a:rPr lang="en-US" sz="2200" b="0" i="0" u="sng" strike="noStrike" cap="none" baseline="0">
                <a:solidFill>
                  <a:schemeClr val="dk2"/>
                </a:solidFill>
                <a:latin typeface="Georgia"/>
                <a:ea typeface="Georgia"/>
                <a:cs typeface="Georgia"/>
                <a:sym typeface="Georgia"/>
              </a:rPr>
              <a:t>inflation</a:t>
            </a:r>
            <a:r>
              <a:rPr lang="en-US" sz="2200" b="0" i="0" u="none" strike="noStrike" cap="none" baseline="0">
                <a:solidFill>
                  <a:schemeClr val="dk2"/>
                </a:solidFill>
                <a:latin typeface="Georgia"/>
                <a:ea typeface="Georgia"/>
                <a:cs typeface="Georgia"/>
                <a:sym typeface="Georgia"/>
              </a:rPr>
              <a:t> and return the economy to full employment.</a:t>
            </a:r>
          </a:p>
          <a:p>
            <a:endParaRPr/>
          </a:p>
          <a:p>
            <a:pPr marL="0" marR="0" lvl="1" indent="0" algn="l" rtl="0">
              <a:buClr>
                <a:schemeClr val="accent2"/>
              </a:buClr>
              <a:buSzPct val="69444"/>
              <a:buFont typeface="Arial"/>
              <a:buChar char="•"/>
            </a:pPr>
            <a:r>
              <a:rPr lang="en-US" sz="3600" b="1" i="0" u="none" strike="noStrike" cap="none" baseline="0">
                <a:solidFill>
                  <a:schemeClr val="dk2"/>
                </a:solidFill>
                <a:latin typeface="Georgia"/>
                <a:ea typeface="Georgia"/>
                <a:cs typeface="Georgia"/>
                <a:sym typeface="Georgia"/>
              </a:rPr>
              <a:t>Contractionary  = Sell Bonds!</a:t>
            </a:r>
          </a:p>
          <a:p>
            <a:pPr marL="0" marR="0" lvl="0" indent="0" algn="l" rtl="0">
              <a:buNone/>
            </a:pPr>
            <a:r>
              <a:rPr lang="en-US" sz="3600" b="0" i="0" u="none" strike="noStrike" cap="none" baseline="0">
                <a:solidFill>
                  <a:schemeClr val="dk1"/>
                </a:solidFill>
                <a:latin typeface="Georgia"/>
                <a:ea typeface="Georgia"/>
                <a:cs typeface="Georgia"/>
                <a:sym typeface="Georgia"/>
              </a:rPr>
              <a:t>	</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Monetary Policy = Interest Rate Control</a:t>
            </a:r>
          </a:p>
        </p:txBody>
      </p:sp>
      <p:sp>
        <p:nvSpPr>
          <p:cNvPr id="282" name="Shape 282"/>
          <p:cNvSpPr>
            <a:spLocks noGrp="1"/>
          </p:cNvSpPr>
          <p:nvPr>
            <p:ph idx="1"/>
          </p:nvPr>
        </p:nvSpPr>
        <p:spPr>
          <a:xfrm>
            <a:off x="301625" y="1371600"/>
            <a:ext cx="4038599" cy="4681536"/>
          </a:xfrm>
          <a:prstGeom prst="rect">
            <a:avLst/>
          </a:prstGeom>
          <a:noFill/>
          <a:ln>
            <a:noFill/>
          </a:ln>
        </p:spPr>
        <p:txBody>
          <a:bodyPr lIns="91425" tIns="45700" rIns="91425" bIns="45700" anchor="t" anchorCtr="0">
            <a:noAutofit/>
          </a:bodyPr>
          <a:lstStyle/>
          <a:p>
            <a:endParaRPr/>
          </a:p>
        </p:txBody>
      </p:sp>
      <p:sp>
        <p:nvSpPr>
          <p:cNvPr id="283" name="Shape 283"/>
          <p:cNvSpPr>
            <a:spLocks noGrp="1"/>
          </p:cNvSpPr>
          <p:nvPr>
            <p:ph idx="2"/>
          </p:nvPr>
        </p:nvSpPr>
        <p:spPr>
          <a:xfrm>
            <a:off x="4800600" y="1371600"/>
            <a:ext cx="4038599" cy="4681536"/>
          </a:xfrm>
          <a:prstGeom prst="rect">
            <a:avLst/>
          </a:prstGeom>
          <a:noFill/>
          <a:ln>
            <a:noFill/>
          </a:ln>
        </p:spPr>
        <p:txBody>
          <a:bodyPr lIns="91425" tIns="45700" rIns="91425" bIns="45700" anchor="t" anchorCtr="0">
            <a:noAutofit/>
          </a:bodyPr>
          <a:lstStyle/>
          <a:p>
            <a:endParaRPr/>
          </a:p>
        </p:txBody>
      </p:sp>
      <p:pic>
        <p:nvPicPr>
          <p:cNvPr id="284" name="Shape 284"/>
          <p:cNvPicPr preferRelativeResize="0"/>
          <p:nvPr/>
        </p:nvPicPr>
        <p:blipFill>
          <a:blip r:embed="rId3"/>
          <a:stretch>
            <a:fillRect/>
          </a:stretch>
        </p:blipFill>
        <p:spPr>
          <a:xfrm>
            <a:off x="381000" y="1447800"/>
            <a:ext cx="8286750" cy="4571999"/>
          </a:xfrm>
          <a:prstGeom prst="rect">
            <a:avLst/>
          </a:prstGeom>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685800" y="381000"/>
            <a:ext cx="7772400"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000" b="0" i="0" u="none" strike="noStrike" cap="none" baseline="0">
                <a:solidFill>
                  <a:srgbClr val="7B9899"/>
                </a:solidFill>
                <a:latin typeface="Georgia"/>
                <a:ea typeface="Georgia"/>
                <a:cs typeface="Georgia"/>
                <a:sym typeface="Georgia"/>
              </a:rPr>
              <a:t>Four Tools of Monetary Policy</a:t>
            </a:r>
          </a:p>
        </p:txBody>
      </p:sp>
      <p:sp>
        <p:nvSpPr>
          <p:cNvPr id="290" name="Shape 290"/>
          <p:cNvSpPr>
            <a:spLocks noGrp="1"/>
          </p:cNvSpPr>
          <p:nvPr>
            <p:ph idx="1"/>
          </p:nvPr>
        </p:nvSpPr>
        <p:spPr>
          <a:xfrm>
            <a:off x="0" y="2057400"/>
            <a:ext cx="9144000" cy="3200399"/>
          </a:xfrm>
          <a:prstGeom prst="rect">
            <a:avLst/>
          </a:prstGeom>
          <a:noFill/>
          <a:ln>
            <a:noFill/>
          </a:ln>
        </p:spPr>
        <p:txBody>
          <a:bodyPr lIns="91425" tIns="45700" rIns="91425" bIns="45700" anchor="t" anchorCtr="0">
            <a:no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Georgia"/>
                <a:ea typeface="Georgia"/>
                <a:cs typeface="Georgia"/>
                <a:sym typeface="Georgia"/>
              </a:rPr>
              <a:t>1) Required Reserve Ratio</a:t>
            </a:r>
          </a:p>
          <a:p>
            <a:pPr marL="0" marR="0" lvl="0" indent="0" algn="l" rtl="0">
              <a:buClr>
                <a:schemeClr val="accent1"/>
              </a:buClr>
              <a:buSzPct val="85648"/>
              <a:buFont typeface="Arial"/>
              <a:buChar char="•"/>
            </a:pPr>
            <a:r>
              <a:rPr lang="en-US" sz="3600" b="0" i="0" u="none" strike="noStrike" cap="none" baseline="0">
                <a:solidFill>
                  <a:schemeClr val="dk1"/>
                </a:solidFill>
                <a:latin typeface="Georgia"/>
                <a:ea typeface="Georgia"/>
                <a:cs typeface="Georgia"/>
                <a:sym typeface="Georgia"/>
              </a:rPr>
              <a:t>2) The Discount Rate</a:t>
            </a:r>
          </a:p>
          <a:p>
            <a:pPr marL="0" marR="0" lvl="0" indent="0" algn="l" rtl="0">
              <a:buClr>
                <a:schemeClr val="accent1"/>
              </a:buClr>
              <a:buSzPct val="85648"/>
              <a:buFont typeface="Arial"/>
              <a:buChar char="•"/>
            </a:pPr>
            <a:r>
              <a:rPr lang="en-US" sz="3600" b="0" i="0" u="none" strike="noStrike" cap="none" baseline="0">
                <a:solidFill>
                  <a:schemeClr val="dk1"/>
                </a:solidFill>
                <a:latin typeface="Georgia"/>
                <a:ea typeface="Georgia"/>
                <a:cs typeface="Georgia"/>
                <a:sym typeface="Georgia"/>
              </a:rPr>
              <a:t>3) Open Market Operations (OMO)</a:t>
            </a:r>
          </a:p>
          <a:p>
            <a:pPr marL="0" marR="0" lvl="2" indent="0" algn="l" rtl="0">
              <a:buClr>
                <a:srgbClr val="8CADAE"/>
              </a:buClr>
              <a:buSzPct val="74712"/>
              <a:buFont typeface="Arial"/>
              <a:buChar char="•"/>
            </a:pPr>
            <a:r>
              <a:rPr lang="en-US" sz="2900" b="0" i="0" u="none" strike="noStrike" cap="none" baseline="0">
                <a:solidFill>
                  <a:schemeClr val="dk1"/>
                </a:solidFill>
                <a:latin typeface="Georgia"/>
                <a:ea typeface="Georgia"/>
                <a:cs typeface="Georgia"/>
                <a:sym typeface="Georgia"/>
              </a:rPr>
              <a:t>Selling/Buying of treasuries to target the Fed. Funds Rate. </a:t>
            </a:r>
          </a:p>
          <a:p>
            <a:pPr marL="0" marR="0" lvl="0" indent="0" algn="l" rtl="0">
              <a:buClr>
                <a:schemeClr val="accent1"/>
              </a:buClr>
              <a:buSzPct val="85648"/>
              <a:buFont typeface="Arial"/>
              <a:buChar char="•"/>
            </a:pPr>
            <a:r>
              <a:rPr lang="en-US" sz="3600" b="0" i="0" u="none" strike="noStrike" cap="none" baseline="0">
                <a:solidFill>
                  <a:schemeClr val="dk1"/>
                </a:solidFill>
                <a:latin typeface="Georgia"/>
                <a:ea typeface="Georgia"/>
                <a:cs typeface="Georgia"/>
                <a:sym typeface="Georgia"/>
              </a:rPr>
              <a:t>4) Term Auction Facility (TAF)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685800" y="152400"/>
            <a:ext cx="7772400" cy="9144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1) The Required Reserve Ratio</a:t>
            </a:r>
          </a:p>
        </p:txBody>
      </p:sp>
      <p:sp>
        <p:nvSpPr>
          <p:cNvPr id="296" name="Shape 296"/>
          <p:cNvSpPr>
            <a:spLocks noGrp="1"/>
          </p:cNvSpPr>
          <p:nvPr>
            <p:ph idx="1"/>
          </p:nvPr>
        </p:nvSpPr>
        <p:spPr>
          <a:xfrm>
            <a:off x="304800" y="1600200"/>
            <a:ext cx="8839200" cy="4419599"/>
          </a:xfrm>
          <a:prstGeom prst="rect">
            <a:avLst/>
          </a:prstGeom>
          <a:noFill/>
          <a:ln>
            <a:noFill/>
          </a:ln>
        </p:spPr>
        <p:txBody>
          <a:bodyPr lIns="91425" tIns="45700" rIns="91425" bIns="45700" anchor="t" anchorCtr="0">
            <a:noAutofit/>
          </a:bodyPr>
          <a:lstStyle/>
          <a:p>
            <a:pPr marL="0" marR="0" lvl="0" indent="0" algn="l" rtl="0">
              <a:lnSpc>
                <a:spcPct val="80000"/>
              </a:lnSpc>
              <a:buClr>
                <a:schemeClr val="accent1"/>
              </a:buClr>
              <a:buSzPct val="86538"/>
              <a:buFont typeface="Arial"/>
              <a:buChar char="•"/>
            </a:pPr>
            <a:r>
              <a:rPr lang="en-US" sz="2600" b="0" i="0" u="none" strike="noStrike" cap="none" baseline="0" dirty="0">
                <a:solidFill>
                  <a:schemeClr val="dk1"/>
                </a:solidFill>
                <a:latin typeface="Georgia"/>
                <a:ea typeface="Georgia"/>
                <a:cs typeface="Georgia"/>
                <a:sym typeface="Georgia"/>
              </a:rPr>
              <a:t>The % of demand deposits that </a:t>
            </a:r>
            <a:r>
              <a:rPr lang="en-US" sz="2600" b="0" i="0" u="sng" strike="noStrike" cap="none" baseline="0" dirty="0">
                <a:solidFill>
                  <a:schemeClr val="dk1"/>
                </a:solidFill>
                <a:latin typeface="Georgia"/>
                <a:ea typeface="Georgia"/>
                <a:cs typeface="Georgia"/>
                <a:sym typeface="Georgia"/>
              </a:rPr>
              <a:t>must</a:t>
            </a:r>
            <a:r>
              <a:rPr lang="en-US" sz="2600" b="0" i="0" u="none" strike="noStrike" cap="none" baseline="0" dirty="0">
                <a:solidFill>
                  <a:schemeClr val="dk1"/>
                </a:solidFill>
                <a:latin typeface="Georgia"/>
                <a:ea typeface="Georgia"/>
                <a:cs typeface="Georgia"/>
                <a:sym typeface="Georgia"/>
              </a:rPr>
              <a:t> be stored as vault cash or kept on reserve as Federal Funds in the bank’s account with the Federal Reserve.</a:t>
            </a:r>
          </a:p>
          <a:p>
            <a:pPr marL="0" marR="0" lvl="0" indent="0" algn="l" rtl="0">
              <a:lnSpc>
                <a:spcPct val="80000"/>
              </a:lnSpc>
              <a:buClr>
                <a:schemeClr val="accent1"/>
              </a:buClr>
              <a:buSzPct val="86538"/>
              <a:buFont typeface="Arial"/>
              <a:buChar char="•"/>
            </a:pPr>
            <a:r>
              <a:rPr lang="en-US" sz="2600" b="0" i="0" u="none" strike="noStrike" cap="none" baseline="0" dirty="0">
                <a:solidFill>
                  <a:schemeClr val="dk1"/>
                </a:solidFill>
                <a:latin typeface="Georgia"/>
                <a:ea typeface="Georgia"/>
                <a:cs typeface="Georgia"/>
                <a:sym typeface="Georgia"/>
              </a:rPr>
              <a:t>The Required Reserve Ratio determines the money multiplier ( </a:t>
            </a:r>
            <a:r>
              <a:rPr lang="en-US" sz="2600" b="0" i="0" u="none" strike="noStrike" cap="none" baseline="30000" dirty="0">
                <a:solidFill>
                  <a:schemeClr val="dk1"/>
                </a:solidFill>
                <a:latin typeface="Georgia"/>
                <a:ea typeface="Georgia"/>
                <a:cs typeface="Georgia"/>
                <a:sym typeface="Georgia"/>
              </a:rPr>
              <a:t>1</a:t>
            </a:r>
            <a:r>
              <a:rPr lang="en-US" sz="2600" b="0" i="0" u="none" strike="noStrike" cap="none" baseline="0" dirty="0">
                <a:solidFill>
                  <a:schemeClr val="dk1"/>
                </a:solidFill>
                <a:latin typeface="Georgia"/>
                <a:ea typeface="Georgia"/>
                <a:cs typeface="Georgia"/>
                <a:sym typeface="Georgia"/>
              </a:rPr>
              <a:t>/</a:t>
            </a:r>
            <a:r>
              <a:rPr lang="en-US" sz="2600" b="0" i="0" u="none" strike="noStrike" cap="none" baseline="-25000" dirty="0">
                <a:solidFill>
                  <a:schemeClr val="dk1"/>
                </a:solidFill>
                <a:latin typeface="Georgia"/>
                <a:ea typeface="Georgia"/>
                <a:cs typeface="Georgia"/>
                <a:sym typeface="Georgia"/>
              </a:rPr>
              <a:t>reserve ratio</a:t>
            </a:r>
            <a:r>
              <a:rPr lang="en-US" sz="2600" b="0" i="0" u="none" strike="noStrike" cap="none" baseline="0" dirty="0">
                <a:solidFill>
                  <a:schemeClr val="dk1"/>
                </a:solidFill>
                <a:latin typeface="Georgia"/>
                <a:ea typeface="Georgia"/>
                <a:cs typeface="Georgia"/>
                <a:sym typeface="Georgia"/>
              </a:rPr>
              <a:t>)</a:t>
            </a:r>
          </a:p>
          <a:p>
            <a:pPr marL="0" marR="0" lvl="1" indent="0" algn="l" rtl="0">
              <a:lnSpc>
                <a:spcPct val="80000"/>
              </a:lnSpc>
              <a:buClr>
                <a:schemeClr val="accent2"/>
              </a:buClr>
              <a:buSzPct val="68181"/>
              <a:buFont typeface="Arial"/>
              <a:buChar char="•"/>
            </a:pPr>
            <a:r>
              <a:rPr lang="en-US" sz="2200" b="0" i="0" u="sng" strike="noStrike" cap="none" baseline="0" dirty="0">
                <a:solidFill>
                  <a:schemeClr val="dk2"/>
                </a:solidFill>
                <a:latin typeface="Georgia"/>
                <a:ea typeface="Georgia"/>
                <a:cs typeface="Georgia"/>
                <a:sym typeface="Georgia"/>
              </a:rPr>
              <a:t>Decreasing</a:t>
            </a:r>
            <a:r>
              <a:rPr lang="en-US" sz="2200" b="0" i="0" u="none" strike="noStrike" cap="none" baseline="0" dirty="0">
                <a:solidFill>
                  <a:schemeClr val="dk2"/>
                </a:solidFill>
                <a:latin typeface="Georgia"/>
                <a:ea typeface="Georgia"/>
                <a:cs typeface="Georgia"/>
                <a:sym typeface="Georgia"/>
              </a:rPr>
              <a:t> the reserve ratio increases the rate of money creation in the banking system and is expansionary.</a:t>
            </a:r>
          </a:p>
          <a:p>
            <a:pPr marL="0" marR="0" lvl="1" indent="0" algn="l" rtl="0">
              <a:lnSpc>
                <a:spcPct val="80000"/>
              </a:lnSpc>
              <a:buClr>
                <a:schemeClr val="accent2"/>
              </a:buClr>
              <a:buSzPct val="68181"/>
              <a:buFont typeface="Arial"/>
              <a:buChar char="•"/>
            </a:pPr>
            <a:r>
              <a:rPr lang="en-US" sz="2200" b="0" i="0" u="sng" strike="noStrike" cap="none" baseline="0" dirty="0">
                <a:solidFill>
                  <a:schemeClr val="dk2"/>
                </a:solidFill>
                <a:latin typeface="Georgia"/>
                <a:ea typeface="Georgia"/>
                <a:cs typeface="Georgia"/>
                <a:sym typeface="Georgia"/>
              </a:rPr>
              <a:t>Increasing</a:t>
            </a:r>
            <a:r>
              <a:rPr lang="en-US" sz="2200" b="0" i="0" u="none" strike="noStrike" cap="none" baseline="0" dirty="0">
                <a:solidFill>
                  <a:schemeClr val="dk2"/>
                </a:solidFill>
                <a:latin typeface="Georgia"/>
                <a:ea typeface="Georgia"/>
                <a:cs typeface="Georgia"/>
                <a:sym typeface="Georgia"/>
              </a:rPr>
              <a:t> the reserve ratio decreases the rate of money creation in the banking system and is </a:t>
            </a:r>
            <a:r>
              <a:rPr lang="en-US" sz="2200" b="0" i="0" u="none" strike="noStrike" cap="none" baseline="0" dirty="0" err="1">
                <a:solidFill>
                  <a:schemeClr val="dk2"/>
                </a:solidFill>
                <a:latin typeface="Georgia"/>
                <a:ea typeface="Georgia"/>
                <a:cs typeface="Georgia"/>
                <a:sym typeface="Georgia"/>
              </a:rPr>
              <a:t>contractionary</a:t>
            </a:r>
            <a:r>
              <a:rPr lang="en-US" sz="2200" b="0" i="0" u="none" strike="noStrike" cap="none" baseline="0" dirty="0">
                <a:solidFill>
                  <a:schemeClr val="dk2"/>
                </a:solidFill>
                <a:latin typeface="Georgia"/>
                <a:ea typeface="Georgia"/>
                <a:cs typeface="Georgia"/>
                <a:sym typeface="Georgia"/>
              </a:rPr>
              <a:t>.</a:t>
            </a:r>
          </a:p>
          <a:p>
            <a:pPr marL="0" marR="0" lvl="0" indent="0" algn="l" rtl="0">
              <a:lnSpc>
                <a:spcPct val="80000"/>
              </a:lnSpc>
              <a:buClr>
                <a:schemeClr val="accent1"/>
              </a:buClr>
              <a:buSzPct val="86538"/>
              <a:buFont typeface="Arial"/>
              <a:buChar char="•"/>
            </a:pPr>
            <a:r>
              <a:rPr lang="en-US" sz="2600" b="0" i="0" u="none" strike="noStrike" cap="none" baseline="0" dirty="0">
                <a:solidFill>
                  <a:schemeClr val="dk1"/>
                </a:solidFill>
                <a:latin typeface="Georgia"/>
                <a:ea typeface="Georgia"/>
                <a:cs typeface="Georgia"/>
                <a:sym typeface="Georgia"/>
              </a:rPr>
              <a:t>Changing the required reserve ratio is the </a:t>
            </a:r>
            <a:r>
              <a:rPr lang="en-US" sz="2600" b="1" i="0" u="sng" strike="noStrike" cap="none" baseline="0" dirty="0">
                <a:solidFill>
                  <a:schemeClr val="dk1"/>
                </a:solidFill>
                <a:latin typeface="Georgia"/>
                <a:ea typeface="Georgia"/>
                <a:cs typeface="Georgia"/>
                <a:sym typeface="Georgia"/>
              </a:rPr>
              <a:t>least</a:t>
            </a:r>
            <a:r>
              <a:rPr lang="en-US" sz="2600" b="1" i="0" u="none" strike="noStrike" cap="none" baseline="0" dirty="0">
                <a:solidFill>
                  <a:schemeClr val="dk1"/>
                </a:solidFill>
                <a:latin typeface="Georgia"/>
                <a:ea typeface="Georgia"/>
                <a:cs typeface="Georgia"/>
                <a:sym typeface="Georgia"/>
              </a:rPr>
              <a:t> used tool </a:t>
            </a:r>
            <a:r>
              <a:rPr lang="en-US" sz="2600" b="0" i="0" u="none" strike="noStrike" cap="none" baseline="0" dirty="0">
                <a:solidFill>
                  <a:schemeClr val="dk1"/>
                </a:solidFill>
                <a:latin typeface="Georgia"/>
                <a:ea typeface="Georgia"/>
                <a:cs typeface="Georgia"/>
                <a:sym typeface="Georgia"/>
              </a:rPr>
              <a:t>of monetary policy and is usually held constant at 10%.</a:t>
            </a:r>
          </a:p>
          <a:p>
            <a:pPr marL="0" marR="0" lvl="0" indent="0" algn="l" rtl="0">
              <a:lnSpc>
                <a:spcPct val="80000"/>
              </a:lnSpc>
              <a:buNone/>
            </a:pPr>
            <a:r>
              <a:rPr lang="en-US" sz="2600" b="0" i="0" u="none" strike="noStrike" cap="none" baseline="0" dirty="0">
                <a:solidFill>
                  <a:schemeClr val="dk1"/>
                </a:solidFill>
                <a:latin typeface="Georgia"/>
                <a:ea typeface="Georgia"/>
                <a:cs typeface="Georgia"/>
                <a:sym typeface="Georgia"/>
              </a:rPr>
              <a:t>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685800" y="-304800"/>
            <a:ext cx="7772400"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2) The Discount Rate</a:t>
            </a:r>
          </a:p>
        </p:txBody>
      </p:sp>
      <p:sp>
        <p:nvSpPr>
          <p:cNvPr id="302" name="Shape 302"/>
          <p:cNvSpPr>
            <a:spLocks noGrp="1"/>
          </p:cNvSpPr>
          <p:nvPr>
            <p:ph idx="1"/>
          </p:nvPr>
        </p:nvSpPr>
        <p:spPr>
          <a:xfrm>
            <a:off x="228600" y="1524000"/>
            <a:ext cx="8915400" cy="4953000"/>
          </a:xfrm>
          <a:prstGeom prst="rect">
            <a:avLst/>
          </a:prstGeom>
          <a:noFill/>
          <a:ln>
            <a:noFill/>
          </a:ln>
        </p:spPr>
        <p:txBody>
          <a:bodyPr lIns="91425" tIns="45700" rIns="91425" bIns="45700" anchor="t" anchorCtr="0">
            <a:noAutofit/>
          </a:bodyPr>
          <a:lstStyle/>
          <a:p>
            <a:pPr marL="0" marR="0" lvl="0" indent="0" algn="l" rtl="0">
              <a:lnSpc>
                <a:spcPct val="80000"/>
              </a:lnSpc>
              <a:buClr>
                <a:schemeClr val="accent1"/>
              </a:buClr>
              <a:buSzPct val="83333"/>
              <a:buFont typeface="Arial"/>
              <a:buChar char="•"/>
            </a:pPr>
            <a:r>
              <a:rPr lang="en-US" sz="2400" b="0" i="0" u="none" strike="noStrike" cap="none" baseline="0" dirty="0">
                <a:solidFill>
                  <a:schemeClr val="dk1"/>
                </a:solidFill>
                <a:latin typeface="Georgia"/>
                <a:ea typeface="Georgia"/>
                <a:cs typeface="Georgia"/>
                <a:sym typeface="Georgia"/>
              </a:rPr>
              <a:t>The interest % banks pay the </a:t>
            </a:r>
            <a:r>
              <a:rPr lang="en-US" sz="2400" b="0" i="0" u="sng" strike="noStrike" cap="none" baseline="0" dirty="0">
                <a:solidFill>
                  <a:schemeClr val="dk1"/>
                </a:solidFill>
                <a:latin typeface="Georgia"/>
                <a:ea typeface="Georgia"/>
                <a:cs typeface="Georgia"/>
                <a:sym typeface="Georgia"/>
              </a:rPr>
              <a:t>Fed</a:t>
            </a:r>
            <a:r>
              <a:rPr lang="en-US" sz="2400" b="0" i="0" u="none" strike="noStrike" cap="none" baseline="0" dirty="0">
                <a:solidFill>
                  <a:schemeClr val="dk1"/>
                </a:solidFill>
                <a:latin typeface="Georgia"/>
                <a:ea typeface="Georgia"/>
                <a:cs typeface="Georgia"/>
                <a:sym typeface="Georgia"/>
              </a:rPr>
              <a:t> for overnight loans in order to meet the required reserve</a:t>
            </a:r>
          </a:p>
          <a:p>
            <a:pPr marL="0" marR="0" lvl="1" indent="0" algn="l" rtl="0">
              <a:lnSpc>
                <a:spcPct val="80000"/>
              </a:lnSpc>
              <a:buClr>
                <a:schemeClr val="accent2"/>
              </a:buClr>
              <a:buSzPct val="70833"/>
              <a:buFont typeface="Arial"/>
              <a:buChar char="•"/>
            </a:pPr>
            <a:r>
              <a:rPr lang="en-US" sz="2000" b="0" i="0" u="sng" strike="noStrike" cap="none" baseline="0" dirty="0">
                <a:solidFill>
                  <a:schemeClr val="dk2"/>
                </a:solidFill>
                <a:latin typeface="Georgia"/>
                <a:ea typeface="Georgia"/>
                <a:cs typeface="Georgia"/>
                <a:sym typeface="Georgia"/>
              </a:rPr>
              <a:t>Decreasing</a:t>
            </a:r>
            <a:r>
              <a:rPr lang="en-US" sz="2000" b="0" i="0" u="none" strike="noStrike" cap="none" baseline="0" dirty="0">
                <a:solidFill>
                  <a:schemeClr val="dk2"/>
                </a:solidFill>
                <a:latin typeface="Georgia"/>
                <a:ea typeface="Georgia"/>
                <a:cs typeface="Georgia"/>
                <a:sym typeface="Georgia"/>
              </a:rPr>
              <a:t> the discount rate lowers the cost of borrowing for banks, thus creating an </a:t>
            </a:r>
            <a:r>
              <a:rPr lang="en-US" sz="2000" b="0" i="0" u="sng" strike="noStrike" cap="none" baseline="0" dirty="0">
                <a:solidFill>
                  <a:schemeClr val="dk2"/>
                </a:solidFill>
                <a:latin typeface="Georgia"/>
                <a:ea typeface="Georgia"/>
                <a:cs typeface="Georgia"/>
                <a:sym typeface="Georgia"/>
              </a:rPr>
              <a:t>incentive</a:t>
            </a:r>
            <a:r>
              <a:rPr lang="en-US" sz="2000" b="0" i="0" u="none" strike="noStrike" cap="none" baseline="0" dirty="0">
                <a:solidFill>
                  <a:schemeClr val="dk2"/>
                </a:solidFill>
                <a:latin typeface="Georgia"/>
                <a:ea typeface="Georgia"/>
                <a:cs typeface="Georgia"/>
                <a:sym typeface="Georgia"/>
              </a:rPr>
              <a:t> for banks to loan more of their excess reserves and borrow from the Fed in order to meet their reserve requirement or contractual clearance balance. The effect is to increase the money supply and is therefore </a:t>
            </a:r>
            <a:r>
              <a:rPr lang="en-US" sz="2000" b="0" i="0" u="sng" strike="noStrike" cap="none" baseline="0" dirty="0">
                <a:solidFill>
                  <a:schemeClr val="dk2"/>
                </a:solidFill>
                <a:latin typeface="Georgia"/>
                <a:ea typeface="Georgia"/>
                <a:cs typeface="Georgia"/>
                <a:sym typeface="Georgia"/>
              </a:rPr>
              <a:t>expansionary</a:t>
            </a:r>
            <a:r>
              <a:rPr lang="en-US" sz="2000" b="0" i="0" u="none" strike="noStrike" cap="none" baseline="0" dirty="0">
                <a:solidFill>
                  <a:schemeClr val="dk2"/>
                </a:solidFill>
                <a:latin typeface="Georgia"/>
                <a:ea typeface="Georgia"/>
                <a:cs typeface="Georgia"/>
                <a:sym typeface="Georgia"/>
              </a:rPr>
              <a:t>.</a:t>
            </a:r>
          </a:p>
          <a:p>
            <a:pPr marL="0" marR="0" lvl="1" indent="0" algn="l" rtl="0">
              <a:lnSpc>
                <a:spcPct val="80000"/>
              </a:lnSpc>
              <a:buClr>
                <a:schemeClr val="accent2"/>
              </a:buClr>
              <a:buSzPct val="70833"/>
              <a:buFont typeface="Arial"/>
              <a:buChar char="•"/>
            </a:pPr>
            <a:r>
              <a:rPr lang="en-US" sz="2000" b="0" i="0" u="sng" strike="noStrike" cap="none" baseline="0" dirty="0">
                <a:solidFill>
                  <a:schemeClr val="dk2"/>
                </a:solidFill>
                <a:latin typeface="Georgia"/>
                <a:ea typeface="Georgia"/>
                <a:cs typeface="Georgia"/>
                <a:sym typeface="Georgia"/>
              </a:rPr>
              <a:t>Increasing</a:t>
            </a:r>
            <a:r>
              <a:rPr lang="en-US" sz="2000" b="0" i="0" u="none" strike="noStrike" cap="none" baseline="0" dirty="0">
                <a:solidFill>
                  <a:schemeClr val="dk2"/>
                </a:solidFill>
                <a:latin typeface="Georgia"/>
                <a:ea typeface="Georgia"/>
                <a:cs typeface="Georgia"/>
                <a:sym typeface="Georgia"/>
              </a:rPr>
              <a:t> the discount rate raises the cost of borrowing for banks, thus creating an incentive for banks to loan less of their excess reserves. The effect is to decrease the money supply and is therefore </a:t>
            </a:r>
            <a:r>
              <a:rPr lang="en-US" sz="2000" b="0" i="0" u="sng" strike="noStrike" cap="none" baseline="0" dirty="0" err="1">
                <a:solidFill>
                  <a:schemeClr val="dk2"/>
                </a:solidFill>
                <a:latin typeface="Georgia"/>
                <a:ea typeface="Georgia"/>
                <a:cs typeface="Georgia"/>
                <a:sym typeface="Georgia"/>
              </a:rPr>
              <a:t>contractionary</a:t>
            </a:r>
            <a:r>
              <a:rPr lang="en-US" sz="2000" b="0" i="0" u="none" strike="noStrike" cap="none" baseline="0" dirty="0">
                <a:solidFill>
                  <a:schemeClr val="dk2"/>
                </a:solidFill>
                <a:latin typeface="Georgia"/>
                <a:ea typeface="Georgia"/>
                <a:cs typeface="Georgia"/>
                <a:sym typeface="Georgia"/>
              </a:rPr>
              <a:t>.</a:t>
            </a:r>
          </a:p>
          <a:p>
            <a:pPr marL="0" marR="0" lvl="0" indent="0" algn="l" rtl="0">
              <a:lnSpc>
                <a:spcPct val="80000"/>
              </a:lnSpc>
              <a:buClr>
                <a:schemeClr val="accent1"/>
              </a:buClr>
              <a:buSzPct val="83333"/>
              <a:buFont typeface="Arial"/>
              <a:buChar char="•"/>
            </a:pPr>
            <a:r>
              <a:rPr lang="en-US" sz="2400" b="0" i="0" u="none" strike="noStrike" cap="none" baseline="0" dirty="0">
                <a:solidFill>
                  <a:schemeClr val="dk1"/>
                </a:solidFill>
                <a:latin typeface="Georgia"/>
                <a:ea typeface="Georgia"/>
                <a:cs typeface="Georgia"/>
                <a:sym typeface="Georgia"/>
              </a:rPr>
              <a:t>The discount rate is a secondary tool of monetary policy</a:t>
            </a:r>
            <a:r>
              <a:rPr lang="en-US" sz="2400" b="1" i="0" u="none" strike="noStrike" cap="none" baseline="0" dirty="0">
                <a:solidFill>
                  <a:schemeClr val="dk1"/>
                </a:solidFill>
                <a:latin typeface="Georgia"/>
                <a:ea typeface="Georgia"/>
                <a:cs typeface="Georgia"/>
                <a:sym typeface="Georgia"/>
              </a:rPr>
              <a:t>. It functions as a substitute to the Fed Funds market</a:t>
            </a:r>
            <a:r>
              <a:rPr lang="en-US" sz="2400" b="0" i="0" u="none" strike="noStrike" cap="none" baseline="0" dirty="0">
                <a:solidFill>
                  <a:schemeClr val="dk1"/>
                </a:solidFill>
                <a:latin typeface="Georgia"/>
                <a:ea typeface="Georgia"/>
                <a:cs typeface="Georgia"/>
                <a:sym typeface="Georgia"/>
              </a:rPr>
              <a:t>, providing banks with necessary liquidity when they are unable to access Fed Funds from other private sector banks. However, banks are often reluctant to utilize the discount window because it looks desperate. The Fed is the “Lender of Last Resort.”</a:t>
            </a:r>
          </a:p>
          <a:p>
            <a:pPr marL="0" marR="0" lvl="0" indent="0" algn="l" rtl="0">
              <a:lnSpc>
                <a:spcPct val="80000"/>
              </a:lnSpc>
              <a:buClr>
                <a:schemeClr val="accent1"/>
              </a:buClr>
              <a:buSzPct val="83333"/>
              <a:buFont typeface="Arial"/>
              <a:buChar char="•"/>
            </a:pPr>
            <a:r>
              <a:rPr lang="en-US" sz="2400" b="0" i="0" u="none" strike="noStrike" cap="none" baseline="0" dirty="0">
                <a:solidFill>
                  <a:schemeClr val="dk1"/>
                </a:solidFill>
                <a:latin typeface="Georgia"/>
                <a:ea typeface="Georgia"/>
                <a:cs typeface="Georgia"/>
                <a:sym typeface="Georgia"/>
              </a:rPr>
              <a:t>The discount rate is usually </a:t>
            </a:r>
            <a:r>
              <a:rPr lang="en-US" sz="2400" b="0" i="0" u="sng" strike="noStrike" cap="none" baseline="0" dirty="0">
                <a:solidFill>
                  <a:schemeClr val="dk1"/>
                </a:solidFill>
                <a:latin typeface="Georgia"/>
                <a:ea typeface="Georgia"/>
                <a:cs typeface="Georgia"/>
                <a:sym typeface="Georgia"/>
              </a:rPr>
              <a:t>higher</a:t>
            </a:r>
            <a:r>
              <a:rPr lang="en-US" sz="2400" b="0" i="0" u="none" strike="noStrike" cap="none" baseline="0" dirty="0">
                <a:solidFill>
                  <a:schemeClr val="dk1"/>
                </a:solidFill>
                <a:latin typeface="Georgia"/>
                <a:ea typeface="Georgia"/>
                <a:cs typeface="Georgia"/>
                <a:sym typeface="Georgia"/>
              </a:rPr>
              <a:t> than the fed funds rate.</a:t>
            </a:r>
          </a:p>
          <a:p>
            <a:endParaRPr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609600" y="0"/>
            <a:ext cx="7772400"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None/>
            </a:pPr>
            <a:r>
              <a:rPr lang="en-US" sz="3300" b="0" i="0" u="none" strike="noStrike" cap="none" baseline="0">
                <a:solidFill>
                  <a:srgbClr val="7B9899"/>
                </a:solidFill>
                <a:latin typeface="Georgia"/>
                <a:ea typeface="Georgia"/>
                <a:cs typeface="Georgia"/>
                <a:sym typeface="Georgia"/>
              </a:rPr>
              <a:t>3) Open Market Operations</a:t>
            </a:r>
          </a:p>
        </p:txBody>
      </p:sp>
      <p:sp>
        <p:nvSpPr>
          <p:cNvPr id="308" name="Shape 308"/>
          <p:cNvSpPr txBox="1">
            <a:spLocks noGrp="1"/>
          </p:cNvSpPr>
          <p:nvPr>
            <p:ph type="body" idx="1"/>
          </p:nvPr>
        </p:nvSpPr>
        <p:spPr>
          <a:xfrm>
            <a:off x="152400" y="1371600"/>
            <a:ext cx="8991600" cy="4724400"/>
          </a:xfrm>
          <a:prstGeom prst="rect">
            <a:avLst/>
          </a:prstGeom>
          <a:noFill/>
          <a:ln>
            <a:noFill/>
          </a:ln>
        </p:spPr>
        <p:txBody>
          <a:bodyPr lIns="91425" tIns="45700" rIns="91425" bIns="45700" anchor="t" anchorCtr="0">
            <a:noAutofit/>
          </a:bodyPr>
          <a:lstStyle/>
          <a:p>
            <a:pPr marL="0" marR="0" lvl="0" indent="0" algn="l" rtl="0">
              <a:spcBef>
                <a:spcPts val="560"/>
              </a:spcBef>
              <a:spcAft>
                <a:spcPts val="0"/>
              </a:spcAft>
              <a:buClr>
                <a:schemeClr val="accent1"/>
              </a:buClr>
              <a:buSzPct val="86309"/>
              <a:buFont typeface="Arial"/>
              <a:buChar char="•"/>
            </a:pPr>
            <a:r>
              <a:rPr lang="en-US" sz="2800" b="0" i="0" u="none" strike="noStrike" cap="none" baseline="0" dirty="0">
                <a:solidFill>
                  <a:schemeClr val="dk1"/>
                </a:solidFill>
                <a:latin typeface="Georgia"/>
                <a:ea typeface="Georgia"/>
                <a:cs typeface="Georgia"/>
                <a:sym typeface="Georgia"/>
              </a:rPr>
              <a:t>The </a:t>
            </a:r>
            <a:r>
              <a:rPr lang="en-US" sz="2800" b="0" i="0" u="sng" strike="noStrike" cap="none" baseline="0" dirty="0">
                <a:solidFill>
                  <a:schemeClr val="dk1"/>
                </a:solidFill>
                <a:latin typeface="Georgia"/>
                <a:ea typeface="Georgia"/>
                <a:cs typeface="Georgia"/>
                <a:sym typeface="Georgia"/>
              </a:rPr>
              <a:t>purchase</a:t>
            </a:r>
            <a:r>
              <a:rPr lang="en-US" sz="2800" b="0" i="0" u="none" strike="noStrike" cap="none" baseline="0" dirty="0">
                <a:solidFill>
                  <a:schemeClr val="dk1"/>
                </a:solidFill>
                <a:latin typeface="Georgia"/>
                <a:ea typeface="Georgia"/>
                <a:cs typeface="Georgia"/>
                <a:sym typeface="Georgia"/>
              </a:rPr>
              <a:t> and </a:t>
            </a:r>
            <a:r>
              <a:rPr lang="en-US" sz="2800" b="0" i="0" u="sng" strike="noStrike" cap="none" baseline="0" dirty="0">
                <a:solidFill>
                  <a:schemeClr val="dk1"/>
                </a:solidFill>
                <a:latin typeface="Georgia"/>
                <a:ea typeface="Georgia"/>
                <a:cs typeface="Georgia"/>
                <a:sym typeface="Georgia"/>
              </a:rPr>
              <a:t>sale</a:t>
            </a:r>
            <a:r>
              <a:rPr lang="en-US" sz="2800" b="0" i="0" u="none" strike="noStrike" cap="none" baseline="0" dirty="0">
                <a:solidFill>
                  <a:schemeClr val="dk1"/>
                </a:solidFill>
                <a:latin typeface="Georgia"/>
                <a:ea typeface="Georgia"/>
                <a:cs typeface="Georgia"/>
                <a:sym typeface="Georgia"/>
              </a:rPr>
              <a:t> of government securities by the Fed in order to increase or decrease banks’ excess reserves. OMO determines the Fed Funds rate, which is the interest % banks pay each other for overnight loans of Federal Funds</a:t>
            </a:r>
          </a:p>
          <a:p>
            <a:pPr marL="0" marR="0" lvl="1" indent="0" algn="l" rtl="0">
              <a:spcBef>
                <a:spcPts val="480"/>
              </a:spcBef>
              <a:spcAft>
                <a:spcPts val="0"/>
              </a:spcAft>
              <a:buClr>
                <a:schemeClr val="accent2"/>
              </a:buClr>
              <a:buSzPct val="69444"/>
              <a:buFont typeface="Arial"/>
              <a:buChar char="•"/>
            </a:pPr>
            <a:r>
              <a:rPr lang="en-US" sz="2400" b="0" i="0" u="none" strike="noStrike" cap="none" baseline="0" dirty="0">
                <a:solidFill>
                  <a:schemeClr val="dk2"/>
                </a:solidFill>
                <a:latin typeface="Georgia"/>
                <a:ea typeface="Georgia"/>
                <a:cs typeface="Georgia"/>
                <a:sym typeface="Georgia"/>
              </a:rPr>
              <a:t>When the Fed </a:t>
            </a:r>
            <a:r>
              <a:rPr lang="en-US" sz="2400" b="0" i="0" u="sng" strike="noStrike" cap="none" baseline="0" dirty="0">
                <a:solidFill>
                  <a:schemeClr val="dk2"/>
                </a:solidFill>
                <a:latin typeface="Georgia"/>
                <a:ea typeface="Georgia"/>
                <a:cs typeface="Georgia"/>
                <a:sym typeface="Georgia"/>
              </a:rPr>
              <a:t>buys</a:t>
            </a:r>
            <a:r>
              <a:rPr lang="en-US" sz="2400" b="0" i="0" u="none" strike="noStrike" cap="none" baseline="0" dirty="0">
                <a:solidFill>
                  <a:schemeClr val="dk2"/>
                </a:solidFill>
                <a:latin typeface="Georgia"/>
                <a:ea typeface="Georgia"/>
                <a:cs typeface="Georgia"/>
                <a:sym typeface="Georgia"/>
              </a:rPr>
              <a:t> bonds, excess reserves in the banking system increase and is therefore </a:t>
            </a:r>
            <a:r>
              <a:rPr lang="en-US" sz="2400" b="0" i="0" u="sng" strike="noStrike" cap="none" baseline="0" dirty="0">
                <a:solidFill>
                  <a:schemeClr val="dk2"/>
                </a:solidFill>
                <a:latin typeface="Georgia"/>
                <a:ea typeface="Georgia"/>
                <a:cs typeface="Georgia"/>
                <a:sym typeface="Georgia"/>
              </a:rPr>
              <a:t>expansionary</a:t>
            </a:r>
            <a:r>
              <a:rPr lang="en-US" sz="2400" b="0" i="0" u="none" strike="noStrike" cap="none" baseline="0" dirty="0">
                <a:solidFill>
                  <a:schemeClr val="dk2"/>
                </a:solidFill>
                <a:latin typeface="Georgia"/>
                <a:ea typeface="Georgia"/>
                <a:cs typeface="Georgia"/>
                <a:sym typeface="Georgia"/>
              </a:rPr>
              <a:t>.</a:t>
            </a:r>
          </a:p>
          <a:p>
            <a:pPr marL="0" marR="0" lvl="1" indent="0" algn="l" rtl="0">
              <a:spcBef>
                <a:spcPts val="480"/>
              </a:spcBef>
              <a:spcAft>
                <a:spcPts val="0"/>
              </a:spcAft>
              <a:buClr>
                <a:schemeClr val="accent2"/>
              </a:buClr>
              <a:buSzPct val="69444"/>
              <a:buFont typeface="Arial"/>
              <a:buChar char="•"/>
            </a:pPr>
            <a:r>
              <a:rPr lang="en-US" sz="2400" b="0" i="0" u="none" strike="noStrike" cap="none" baseline="0" dirty="0">
                <a:solidFill>
                  <a:schemeClr val="dk2"/>
                </a:solidFill>
                <a:latin typeface="Georgia"/>
                <a:ea typeface="Georgia"/>
                <a:cs typeface="Georgia"/>
                <a:sym typeface="Georgia"/>
              </a:rPr>
              <a:t>When the Fed </a:t>
            </a:r>
            <a:r>
              <a:rPr lang="en-US" sz="2400" b="0" i="0" u="sng" strike="noStrike" cap="none" baseline="0" dirty="0">
                <a:solidFill>
                  <a:schemeClr val="dk2"/>
                </a:solidFill>
                <a:latin typeface="Georgia"/>
                <a:ea typeface="Georgia"/>
                <a:cs typeface="Georgia"/>
                <a:sym typeface="Georgia"/>
              </a:rPr>
              <a:t>sells</a:t>
            </a:r>
            <a:r>
              <a:rPr lang="en-US" sz="2400" b="0" i="0" u="none" strike="noStrike" cap="none" baseline="0" dirty="0">
                <a:solidFill>
                  <a:schemeClr val="dk2"/>
                </a:solidFill>
                <a:latin typeface="Georgia"/>
                <a:ea typeface="Georgia"/>
                <a:cs typeface="Georgia"/>
                <a:sym typeface="Georgia"/>
              </a:rPr>
              <a:t> bonds, excess reserves in the banking system decrease and is therefore </a:t>
            </a:r>
            <a:r>
              <a:rPr lang="en-US" sz="2400" b="0" i="0" u="sng" strike="noStrike" cap="none" baseline="0" dirty="0" err="1">
                <a:solidFill>
                  <a:schemeClr val="dk2"/>
                </a:solidFill>
                <a:latin typeface="Georgia"/>
                <a:ea typeface="Georgia"/>
                <a:cs typeface="Georgia"/>
                <a:sym typeface="Georgia"/>
              </a:rPr>
              <a:t>contractionary</a:t>
            </a:r>
            <a:r>
              <a:rPr lang="en-US" sz="2400" b="0" i="0" u="none" strike="noStrike" cap="none" baseline="0" dirty="0">
                <a:solidFill>
                  <a:schemeClr val="dk2"/>
                </a:solidFill>
                <a:latin typeface="Georgia"/>
                <a:ea typeface="Georgia"/>
                <a:cs typeface="Georgia"/>
                <a:sym typeface="Georgia"/>
              </a:rPr>
              <a:t>.</a:t>
            </a:r>
          </a:p>
          <a:p>
            <a:pPr marL="0" marR="0" lvl="0" indent="0" algn="l" rtl="0">
              <a:spcBef>
                <a:spcPts val="560"/>
              </a:spcBef>
              <a:spcAft>
                <a:spcPts val="0"/>
              </a:spcAft>
              <a:buClr>
                <a:schemeClr val="accent1"/>
              </a:buClr>
              <a:buSzPct val="86309"/>
              <a:buFont typeface="Arial"/>
              <a:buChar char="•"/>
            </a:pPr>
            <a:r>
              <a:rPr lang="en-US" sz="2800" b="1" i="0" u="none" strike="noStrike" cap="none" baseline="0" dirty="0">
                <a:solidFill>
                  <a:schemeClr val="dk1"/>
                </a:solidFill>
                <a:latin typeface="Georgia"/>
                <a:ea typeface="Georgia"/>
                <a:cs typeface="Georgia"/>
                <a:sym typeface="Georgia"/>
              </a:rPr>
              <a:t>OMO is the </a:t>
            </a:r>
            <a:r>
              <a:rPr lang="en-US" sz="2800" b="1" i="0" u="sng" strike="noStrike" cap="none" baseline="0" dirty="0">
                <a:solidFill>
                  <a:schemeClr val="dk1"/>
                </a:solidFill>
                <a:latin typeface="Georgia"/>
                <a:ea typeface="Georgia"/>
                <a:cs typeface="Georgia"/>
                <a:sym typeface="Georgia"/>
              </a:rPr>
              <a:t>primary</a:t>
            </a:r>
            <a:r>
              <a:rPr lang="en-US" sz="2800" b="1" i="0" u="none" strike="noStrike" cap="none" baseline="0" dirty="0">
                <a:solidFill>
                  <a:schemeClr val="dk1"/>
                </a:solidFill>
                <a:latin typeface="Georgia"/>
                <a:ea typeface="Georgia"/>
                <a:cs typeface="Georgia"/>
                <a:sym typeface="Georgia"/>
              </a:rPr>
              <a:t> tool of monetary policy.</a:t>
            </a:r>
          </a:p>
          <a:p>
            <a:endParaRPr dirty="0"/>
          </a:p>
        </p:txBody>
      </p:sp>
      <p:sp>
        <p:nvSpPr>
          <p:cNvPr id="309" name="Shape 309"/>
          <p:cNvSpPr/>
          <p:nvPr/>
        </p:nvSpPr>
        <p:spPr>
          <a:xfrm>
            <a:off x="5334000" y="3048000"/>
            <a:ext cx="184149" cy="457200"/>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Custom Theme">
  <a:themeElements>
    <a:clrScheme name="9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Custom Theme">
  <a:themeElements>
    <a:clrScheme name="10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Custom Theme">
  <a:themeElements>
    <a:clrScheme name="11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1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2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3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4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ustom Theme">
  <a:themeElements>
    <a:clrScheme name="5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ustom Theme">
  <a:themeElements>
    <a:clrScheme name="6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ustom Theme">
  <a:themeElements>
    <a:clrScheme name="7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Custom Theme">
  <a:themeElements>
    <a:clrScheme name="8_Civic 1">
      <a:dk1>
        <a:srgbClr val="000000"/>
      </a:dk1>
      <a:lt1>
        <a:srgbClr val="FFFFFF"/>
      </a:lt1>
      <a:dk2>
        <a:srgbClr val="646B86"/>
      </a:dk2>
      <a:lt2>
        <a:srgbClr val="C5D1D7"/>
      </a:lt2>
      <a:accent1>
        <a:srgbClr val="D16349"/>
      </a:accent1>
      <a:accent2>
        <a:srgbClr val="CCB400"/>
      </a:accent2>
      <a:accent3>
        <a:srgbClr val="FFFFFF"/>
      </a:accent3>
      <a:accent4>
        <a:srgbClr val="D16349"/>
      </a:accent4>
      <a:accent5>
        <a:srgbClr val="CCB400"/>
      </a:accent5>
      <a:accent6>
        <a:srgbClr val="FFFFFF"/>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1345</Words>
  <Application>Microsoft Office PowerPoint</Application>
  <PresentationFormat>On-screen Show (4:3)</PresentationFormat>
  <Paragraphs>202</Paragraphs>
  <Slides>18</Slides>
  <Notes>18</Notes>
  <HiddenSlides>0</HiddenSlides>
  <MMClips>0</MMClips>
  <ScaleCrop>false</ScaleCrop>
  <HeadingPairs>
    <vt:vector size="4" baseType="variant">
      <vt:variant>
        <vt:lpstr>Theme</vt:lpstr>
      </vt:variant>
      <vt:variant>
        <vt:i4>12</vt:i4>
      </vt:variant>
      <vt:variant>
        <vt:lpstr>Slide Titles</vt:lpstr>
      </vt:variant>
      <vt:variant>
        <vt:i4>18</vt:i4>
      </vt:variant>
    </vt:vector>
  </HeadingPairs>
  <TitlesOfParts>
    <vt:vector size="30" baseType="lpstr">
      <vt:lpstr>Custom Theme</vt:lpstr>
      <vt:lpstr>Custom Theme</vt:lpstr>
      <vt:lpstr>Custom Theme</vt:lpstr>
      <vt:lpstr>Custom Theme</vt:lpstr>
      <vt:lpstr>Custom Theme</vt:lpstr>
      <vt:lpstr>Custom Theme</vt:lpstr>
      <vt:lpstr>Custom Theme</vt:lpstr>
      <vt:lpstr>Custom Theme</vt:lpstr>
      <vt:lpstr>Custom Theme</vt:lpstr>
      <vt:lpstr>Custom Theme</vt:lpstr>
      <vt:lpstr>Custom Theme</vt:lpstr>
      <vt:lpstr>Custom Theme</vt:lpstr>
      <vt:lpstr>Monetary Policy</vt:lpstr>
      <vt:lpstr>Monetary Policy</vt:lpstr>
      <vt:lpstr>Monetary Policy Analogy</vt:lpstr>
      <vt:lpstr>Types of Monetary Policy</vt:lpstr>
      <vt:lpstr>Monetary Policy = Interest Rate Control</vt:lpstr>
      <vt:lpstr>Four Tools of Monetary Policy</vt:lpstr>
      <vt:lpstr>1) The Required Reserve Ratio</vt:lpstr>
      <vt:lpstr>2) The Discount Rate</vt:lpstr>
      <vt:lpstr>3) Open Market Operations</vt:lpstr>
      <vt:lpstr>4) Term Auction Facility (TAF)</vt:lpstr>
      <vt:lpstr>Why do banks need overnight loans?</vt:lpstr>
      <vt:lpstr>Slide 12</vt:lpstr>
      <vt:lpstr>Slide 13</vt:lpstr>
      <vt:lpstr>Expansionary Monetary Policy</vt:lpstr>
      <vt:lpstr>Contractionary Monetary Policy</vt:lpstr>
      <vt:lpstr>Paul Solman Video</vt:lpstr>
      <vt:lpstr>Expansionary Monetary Policy to Counteract a Recession w/ reinforcing effect on Net Exports </vt:lpstr>
      <vt:lpstr>Contractionary Monetary Policy to Counteract Inflation w/ reinforcing effect on Net Exports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dc:title>
  <dc:creator>Livingston, Jay</dc:creator>
  <cp:lastModifiedBy>Windows User</cp:lastModifiedBy>
  <cp:revision>20</cp:revision>
  <dcterms:modified xsi:type="dcterms:W3CDTF">2014-01-06T17:42:59Z</dcterms:modified>
</cp:coreProperties>
</file>