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5" r:id="rId4"/>
    <p:sldId id="276" r:id="rId5"/>
    <p:sldId id="263" r:id="rId6"/>
    <p:sldId id="264" r:id="rId7"/>
    <p:sldId id="269" r:id="rId8"/>
    <p:sldId id="265" r:id="rId9"/>
    <p:sldId id="266" r:id="rId10"/>
    <p:sldId id="277" r:id="rId11"/>
    <p:sldId id="262" r:id="rId12"/>
    <p:sldId id="261" r:id="rId13"/>
    <p:sldId id="259" r:id="rId14"/>
    <p:sldId id="272" r:id="rId15"/>
    <p:sldId id="270" r:id="rId16"/>
    <p:sldId id="271" r:id="rId17"/>
    <p:sldId id="258" r:id="rId18"/>
    <p:sldId id="273" r:id="rId19"/>
    <p:sldId id="274" r:id="rId20"/>
    <p:sldId id="278" r:id="rId21"/>
    <p:sldId id="268" r:id="rId22"/>
    <p:sldId id="279" r:id="rId23"/>
    <p:sldId id="280" r:id="rId24"/>
    <p:sldId id="260" r:id="rId25"/>
    <p:sldId id="284" r:id="rId26"/>
    <p:sldId id="283" r:id="rId27"/>
    <p:sldId id="285" r:id="rId28"/>
    <p:sldId id="282" r:id="rId29"/>
    <p:sldId id="286" r:id="rId30"/>
    <p:sldId id="287" r:id="rId31"/>
    <p:sldId id="281"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A9B8A7C-9069-4B1B-9F01-0030F748E224}" type="datetimeFigureOut">
              <a:rPr lang="en-US" smtClean="0"/>
              <a:pPr/>
              <a:t>4/28/2014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4C690B-1E00-4654-BC9D-5E29E5BAE09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9B8A7C-9069-4B1B-9F01-0030F748E224}"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C690B-1E00-4654-BC9D-5E29E5BAE09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04C690B-1E00-4654-BC9D-5E29E5BAE09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9B8A7C-9069-4B1B-9F01-0030F748E224}"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A9B8A7C-9069-4B1B-9F01-0030F748E224}"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04C690B-1E00-4654-BC9D-5E29E5BAE09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A9B8A7C-9069-4B1B-9F01-0030F748E224}" type="datetimeFigureOut">
              <a:rPr lang="en-US" smtClean="0"/>
              <a:pPr/>
              <a:t>4/28/2014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4C690B-1E00-4654-BC9D-5E29E5BAE09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A9B8A7C-9069-4B1B-9F01-0030F748E224}"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C690B-1E00-4654-BC9D-5E29E5BAE09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A9B8A7C-9069-4B1B-9F01-0030F748E224}" type="datetimeFigureOut">
              <a:rPr lang="en-US" smtClean="0"/>
              <a:pPr/>
              <a:t>4/28/2014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04C690B-1E00-4654-BC9D-5E29E5BAE09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9B8A7C-9069-4B1B-9F01-0030F748E224}" type="datetimeFigureOut">
              <a:rPr lang="en-US" smtClean="0"/>
              <a:pPr/>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04C690B-1E00-4654-BC9D-5E29E5BAE0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A9B8A7C-9069-4B1B-9F01-0030F748E224}" type="datetimeFigureOut">
              <a:rPr lang="en-US" smtClean="0"/>
              <a:pPr/>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04C690B-1E00-4654-BC9D-5E29E5BAE0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04C690B-1E00-4654-BC9D-5E29E5BAE09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A9B8A7C-9069-4B1B-9F01-0030F748E224}" type="datetimeFigureOut">
              <a:rPr lang="en-US" smtClean="0"/>
              <a:pPr/>
              <a:t>4/28/2014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04C690B-1E00-4654-BC9D-5E29E5BAE09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A9B8A7C-9069-4B1B-9F01-0030F748E224}" type="datetimeFigureOut">
              <a:rPr lang="en-US" smtClean="0"/>
              <a:pPr/>
              <a:t>4/28/2014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A9B8A7C-9069-4B1B-9F01-0030F748E224}" type="datetimeFigureOut">
              <a:rPr lang="en-US" smtClean="0"/>
              <a:pPr/>
              <a:t>4/28/2014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04C690B-1E00-4654-BC9D-5E29E5BAE09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685800" y="152400"/>
            <a:ext cx="7772400" cy="1981200"/>
          </a:xfrm>
        </p:spPr>
        <p:txBody>
          <a:bodyPr>
            <a:normAutofit fontScale="90000"/>
          </a:bodyPr>
          <a:lstStyle/>
          <a:p>
            <a:r>
              <a:rPr lang="en-US" b="1" dirty="0" smtClean="0"/>
              <a:t>BEHIND THE DEMAND CURVE</a:t>
            </a:r>
            <a:r>
              <a:rPr lang="en-US" dirty="0" smtClean="0"/>
              <a:t/>
            </a:r>
            <a:br>
              <a:rPr lang="en-US" dirty="0" smtClean="0"/>
            </a:br>
            <a:r>
              <a:rPr lang="en-US" dirty="0" smtClean="0"/>
              <a:t>Price Elasticity of Demand</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828800" y="3429000"/>
            <a:ext cx="547687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Perfectly Inelastic					0</a:t>
            </a:r>
          </a:p>
          <a:p>
            <a:r>
              <a:rPr lang="en-US" dirty="0" smtClean="0"/>
              <a:t>Unit Elastic						1</a:t>
            </a:r>
          </a:p>
          <a:p>
            <a:r>
              <a:rPr lang="en-US" dirty="0" smtClean="0"/>
              <a:t>Perfectly Elastic					     Infinite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00200" y="2971800"/>
            <a:ext cx="57150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28600" y="202948"/>
            <a:ext cx="8682407" cy="6275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304800" y="304800"/>
            <a:ext cx="8636041" cy="6191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curve is modeling more elastic demand?</a:t>
            </a:r>
            <a:endParaRPr lang="en-US"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228600" y="1371600"/>
            <a:ext cx="8686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Portion of Income</a:t>
            </a:r>
          </a:p>
          <a:p>
            <a:r>
              <a:rPr lang="en-US" dirty="0" smtClean="0"/>
              <a:t>Ease of Substitution</a:t>
            </a:r>
          </a:p>
          <a:p>
            <a:r>
              <a:rPr lang="en-US" dirty="0" smtClean="0"/>
              <a:t>Is it a necessity or a luxury</a:t>
            </a:r>
          </a:p>
          <a:p>
            <a:r>
              <a:rPr lang="en-US" dirty="0" smtClean="0"/>
              <a:t>Time</a:t>
            </a:r>
            <a:endParaRPr lang="en-US" dirty="0"/>
          </a:p>
        </p:txBody>
      </p:sp>
      <p:sp>
        <p:nvSpPr>
          <p:cNvPr id="3" name="Title 2"/>
          <p:cNvSpPr>
            <a:spLocks noGrp="1"/>
          </p:cNvSpPr>
          <p:nvPr>
            <p:ph type="title"/>
          </p:nvPr>
        </p:nvSpPr>
        <p:spPr/>
        <p:txBody>
          <a:bodyPr/>
          <a:lstStyle/>
          <a:p>
            <a:r>
              <a:rPr lang="en-US" dirty="0" smtClean="0"/>
              <a:t>What factors influence Demand Elasticity (PED)?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INCOME</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t>Income Portion: is the item a small or large part of your income?</a:t>
            </a:r>
          </a:p>
          <a:p>
            <a:pPr>
              <a:buNone/>
            </a:pPr>
            <a:endParaRPr lang="en-US" dirty="0" smtClean="0"/>
          </a:p>
          <a:p>
            <a:pPr>
              <a:buNone/>
            </a:pPr>
            <a:r>
              <a:rPr lang="en-US" dirty="0" smtClean="0"/>
              <a:t>Q: If something is a small share of income, is it likely to be price elastic, or price inelastic?</a:t>
            </a:r>
          </a:p>
          <a:p>
            <a:pPr>
              <a:buNone/>
            </a:pPr>
            <a:endParaRPr lang="en-US" dirty="0" smtClean="0"/>
          </a:p>
          <a:p>
            <a:pPr>
              <a:buNone/>
            </a:pPr>
            <a:r>
              <a:rPr lang="en-US" dirty="0" smtClean="0"/>
              <a:t>Considering Income, is Milk PED Elastic or Inelastic?</a:t>
            </a:r>
          </a:p>
          <a:p>
            <a:pPr>
              <a:buNone/>
            </a:pPr>
            <a:endParaRPr lang="en-US" dirty="0" smtClean="0"/>
          </a:p>
          <a:p>
            <a:pPr>
              <a:buNone/>
            </a:pPr>
            <a:r>
              <a:rPr lang="en-US" dirty="0" smtClean="0"/>
              <a:t>Generally yes, but it depends . Are you are considering middle-class American consumers, milk = inelastic. But for poor Americans or poor humans, milk might be less elastic (more inelastic).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If you consume a product that is easily replaced…</a:t>
            </a:r>
          </a:p>
          <a:p>
            <a:endParaRPr lang="en-US" dirty="0" smtClean="0"/>
          </a:p>
          <a:p>
            <a:pPr>
              <a:buNone/>
            </a:pPr>
            <a:r>
              <a:rPr lang="en-US" dirty="0" smtClean="0"/>
              <a:t>It’s probably more elastic (less inelastic)</a:t>
            </a:r>
          </a:p>
          <a:p>
            <a:pPr>
              <a:buNone/>
            </a:pPr>
            <a:endParaRPr lang="en-US" dirty="0" smtClean="0"/>
          </a:p>
          <a:p>
            <a:pPr>
              <a:buNone/>
            </a:pPr>
            <a:r>
              <a:rPr lang="en-US" dirty="0" smtClean="0"/>
              <a:t>Ex: If the price of gas rises, will EVERYONE drop their keys and grab their bus passes?</a:t>
            </a:r>
          </a:p>
          <a:p>
            <a:pPr>
              <a:buNone/>
            </a:pPr>
            <a:endParaRPr lang="en-US" dirty="0" smtClean="0"/>
          </a:p>
          <a:p>
            <a:pPr>
              <a:buNone/>
            </a:pPr>
            <a:r>
              <a:rPr lang="en-US" dirty="0" smtClean="0"/>
              <a:t>Ex: If the price of Mercedes sedans rises, will people purchase a cheaper car? A bus pass? A bike?</a:t>
            </a:r>
            <a:endParaRPr lang="en-US" dirty="0"/>
          </a:p>
        </p:txBody>
      </p:sp>
      <p:sp>
        <p:nvSpPr>
          <p:cNvPr id="4" name="Title 3"/>
          <p:cNvSpPr>
            <a:spLocks noGrp="1"/>
          </p:cNvSpPr>
          <p:nvPr>
            <p:ph type="title"/>
          </p:nvPr>
        </p:nvSpPr>
        <p:spPr/>
        <p:txBody>
          <a:bodyPr/>
          <a:lstStyle/>
          <a:p>
            <a:r>
              <a:rPr lang="en-US" dirty="0" smtClean="0"/>
              <a:t>EASE OF SUBSTITION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152400"/>
            <a:ext cx="9022540" cy="6492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Luxury of Necessity?</a:t>
            </a:r>
            <a:endParaRPr lang="en-US" dirty="0"/>
          </a:p>
        </p:txBody>
      </p:sp>
      <p:sp>
        <p:nvSpPr>
          <p:cNvPr id="3" name="Content Placeholder 2"/>
          <p:cNvSpPr>
            <a:spLocks noGrp="1"/>
          </p:cNvSpPr>
          <p:nvPr>
            <p:ph sz="quarter" idx="1"/>
          </p:nvPr>
        </p:nvSpPr>
        <p:spPr/>
        <p:txBody>
          <a:bodyPr/>
          <a:lstStyle/>
          <a:p>
            <a:r>
              <a:rPr lang="en-US" dirty="0" smtClean="0"/>
              <a:t>A need must be fulfilled in a timely manner, while luxury purchases can be delayed without significant sacrifice.</a:t>
            </a:r>
          </a:p>
          <a:p>
            <a:pPr>
              <a:buNone/>
            </a:pPr>
            <a:endParaRPr lang="en-US" dirty="0" smtClean="0"/>
          </a:p>
          <a:p>
            <a:pPr>
              <a:buNone/>
            </a:pPr>
            <a:r>
              <a:rPr lang="en-US" dirty="0" smtClean="0"/>
              <a:t>Will people who normally drive to work behave the same if gas prices rise? What if one of them lives just a few miles away and the other one has a 25 </a:t>
            </a:r>
            <a:r>
              <a:rPr lang="en-US" smtClean="0"/>
              <a:t>minute commute?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sz="quarter" idx="1"/>
          </p:nvPr>
        </p:nvSpPr>
        <p:spPr/>
        <p:txBody>
          <a:bodyPr>
            <a:normAutofit/>
          </a:bodyPr>
          <a:lstStyle/>
          <a:p>
            <a:r>
              <a:rPr lang="en-US" dirty="0" smtClean="0"/>
              <a:t>When a price changes, our ability to respond depends on how much time we have.</a:t>
            </a:r>
          </a:p>
          <a:p>
            <a:endParaRPr lang="en-US" dirty="0" smtClean="0"/>
          </a:p>
          <a:p>
            <a:pPr>
              <a:buNone/>
            </a:pPr>
            <a:r>
              <a:rPr lang="en-US" dirty="0" smtClean="0"/>
              <a:t>Ex. You and the family woke up early, packed the car and drove two hours to Cedar Point, only to find that prices have doubled. What do you think your family would do?</a:t>
            </a:r>
          </a:p>
          <a:p>
            <a:pPr>
              <a:buNone/>
            </a:pPr>
            <a:r>
              <a:rPr lang="en-US" dirty="0" smtClean="0"/>
              <a:t>What would your family do if you learned that prices had doubled a week before your planned trip?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DEMAND TELLS US:</a:t>
            </a:r>
            <a:endParaRPr lang="en-US" dirty="0"/>
          </a:p>
        </p:txBody>
      </p:sp>
      <p:sp>
        <p:nvSpPr>
          <p:cNvPr id="3" name="Content Placeholder 2"/>
          <p:cNvSpPr>
            <a:spLocks noGrp="1"/>
          </p:cNvSpPr>
          <p:nvPr>
            <p:ph sz="quarter" idx="1"/>
          </p:nvPr>
        </p:nvSpPr>
        <p:spPr>
          <a:xfrm>
            <a:off x="301752" y="1527048"/>
            <a:ext cx="8613648" cy="2206752"/>
          </a:xfrm>
        </p:spPr>
        <p:txBody>
          <a:bodyPr/>
          <a:lstStyle/>
          <a:p>
            <a:pPr>
              <a:buNone/>
            </a:pPr>
            <a:endParaRPr lang="en-US" dirty="0" smtClean="0"/>
          </a:p>
          <a:p>
            <a:pPr>
              <a:buNone/>
            </a:pPr>
            <a:r>
              <a:rPr lang="en-US" dirty="0" smtClean="0"/>
              <a:t>When price increases, the QUANTITY demanded decreases, and when prices decrease, the QUANTITY demanded increases.</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Create a model that shows possible demand for Cedar point when you have no time to respond, and when you have a week to respond. Label the two curves SR (short run) and LR (long run).</a:t>
            </a:r>
          </a:p>
          <a:p>
            <a:r>
              <a:rPr lang="en-US" dirty="0" smtClean="0"/>
              <a:t>Identify a few items that you/your family considers luxuries that you would delay or reduce your demand for if prices went up.</a:t>
            </a:r>
          </a:p>
          <a:p>
            <a:r>
              <a:rPr lang="en-US" dirty="0" smtClean="0"/>
              <a:t>Model the cigarette market, then show the impact of a sales tax. Show the change in P &amp; Q.</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is a metaphor for PED Elastic?</a:t>
            </a:r>
            <a:endParaRPr lang="en-US" dirty="0"/>
          </a:p>
        </p:txBody>
      </p:sp>
      <p:pic>
        <p:nvPicPr>
          <p:cNvPr id="10242" name="Picture 2"/>
          <p:cNvPicPr>
            <a:picLocks noGrp="1" noChangeAspect="1" noChangeArrowheads="1"/>
          </p:cNvPicPr>
          <p:nvPr>
            <p:ph sz="quarter" idx="1"/>
          </p:nvPr>
        </p:nvPicPr>
        <p:blipFill>
          <a:blip r:embed="rId2" cstate="print"/>
          <a:srcRect/>
          <a:stretch>
            <a:fillRect/>
          </a:stretch>
        </p:blipFill>
        <p:spPr bwMode="auto">
          <a:xfrm>
            <a:off x="762000" y="3089410"/>
            <a:ext cx="3429000" cy="256844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953000" y="3124200"/>
            <a:ext cx="3479677"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dirty="0" smtClean="0"/>
              <a:t>Rank demand for each: most price inelastic to most elastic</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457200" y="1600200"/>
            <a:ext cx="2505075" cy="1828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791200" y="1752600"/>
            <a:ext cx="2495550" cy="1828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85800" y="4038600"/>
            <a:ext cx="2390775" cy="19145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791200" y="41148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Compared with the other two, which would be a metaphor for something that was unit elastic?</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28600" y="1676400"/>
            <a:ext cx="3444724" cy="2438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53000" y="4419600"/>
            <a:ext cx="3278903" cy="21621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48200" y="1676400"/>
            <a:ext cx="3740727"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it?</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454418" y="1066800"/>
            <a:ext cx="8185442"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&amp; Price </a:t>
            </a:r>
            <a:r>
              <a:rPr lang="en-US" b="1" dirty="0" smtClean="0"/>
              <a:t>ELASTIC</a:t>
            </a:r>
            <a:r>
              <a:rPr lang="en-US" dirty="0" smtClean="0"/>
              <a:t> Demand</a:t>
            </a:r>
            <a:endParaRPr lang="en-US" dirty="0"/>
          </a:p>
        </p:txBody>
      </p:sp>
      <p:sp>
        <p:nvSpPr>
          <p:cNvPr id="3" name="Content Placeholder 2"/>
          <p:cNvSpPr>
            <a:spLocks noGrp="1"/>
          </p:cNvSpPr>
          <p:nvPr>
            <p:ph sz="quarter" idx="1"/>
          </p:nvPr>
        </p:nvSpPr>
        <p:spPr/>
        <p:txBody>
          <a:bodyPr/>
          <a:lstStyle/>
          <a:p>
            <a:pPr>
              <a:buNone/>
            </a:pPr>
            <a:r>
              <a:rPr lang="en-US" dirty="0" smtClean="0"/>
              <a:t>If:</a:t>
            </a:r>
          </a:p>
          <a:p>
            <a:r>
              <a:rPr lang="en-US" dirty="0" smtClean="0"/>
              <a:t>PED Elastic demand = responsive to price increases</a:t>
            </a:r>
          </a:p>
          <a:p>
            <a:pPr>
              <a:buNone/>
            </a:pPr>
            <a:r>
              <a:rPr lang="en-US" dirty="0" smtClean="0"/>
              <a:t>And:</a:t>
            </a:r>
          </a:p>
          <a:p>
            <a:r>
              <a:rPr lang="en-US" dirty="0" smtClean="0"/>
              <a:t>Taxes reduce supply and increase prices</a:t>
            </a:r>
          </a:p>
          <a:p>
            <a:pPr>
              <a:buNone/>
            </a:pPr>
            <a:endParaRPr lang="en-US" dirty="0" smtClean="0"/>
          </a:p>
          <a:p>
            <a:pPr>
              <a:buNone/>
            </a:pPr>
            <a:r>
              <a:rPr lang="en-US" dirty="0" smtClean="0"/>
              <a:t>Then:</a:t>
            </a:r>
          </a:p>
          <a:p>
            <a:pPr>
              <a:buNone/>
            </a:pPr>
            <a:endParaRPr lang="en-US" dirty="0" smtClean="0"/>
          </a:p>
          <a:p>
            <a:pPr>
              <a:buNone/>
            </a:pPr>
            <a:r>
              <a:rPr lang="en-US" dirty="0" smtClean="0"/>
              <a:t>Taxes will reduce </a:t>
            </a:r>
            <a:r>
              <a:rPr lang="en-US" dirty="0" err="1" smtClean="0"/>
              <a:t>Qd</a:t>
            </a:r>
            <a:r>
              <a:rPr lang="en-US" dirty="0" smtClean="0"/>
              <a:t> significantly.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&amp; PRICE </a:t>
            </a:r>
            <a:r>
              <a:rPr lang="en-US" b="1" dirty="0" smtClean="0"/>
              <a:t>INELASTIC</a:t>
            </a:r>
            <a:r>
              <a:rPr lang="en-US" dirty="0" smtClean="0"/>
              <a:t> DEMAND</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IF:</a:t>
            </a:r>
          </a:p>
          <a:p>
            <a:r>
              <a:rPr lang="en-US" dirty="0" smtClean="0"/>
              <a:t>PED Inelastic demand = unresponsive to increased price</a:t>
            </a:r>
          </a:p>
          <a:p>
            <a:pPr>
              <a:buNone/>
            </a:pPr>
            <a:r>
              <a:rPr lang="en-US" dirty="0" smtClean="0"/>
              <a:t>AND:</a:t>
            </a:r>
          </a:p>
          <a:p>
            <a:r>
              <a:rPr lang="en-US" dirty="0" smtClean="0"/>
              <a:t>Taxes increase prices.</a:t>
            </a:r>
          </a:p>
          <a:p>
            <a:pPr>
              <a:buNone/>
            </a:pPr>
            <a:r>
              <a:rPr lang="en-US" dirty="0" smtClean="0"/>
              <a:t>Then:</a:t>
            </a:r>
          </a:p>
          <a:p>
            <a:r>
              <a:rPr lang="en-US" dirty="0" smtClean="0"/>
              <a:t>Taxes won’t reduce quantity demand much.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are cigarettes taxed?</a:t>
            </a:r>
            <a:endParaRPr lang="en-US" dirty="0"/>
          </a:p>
        </p:txBody>
      </p:sp>
      <p:sp>
        <p:nvSpPr>
          <p:cNvPr id="5" name="Content Placeholder 4"/>
          <p:cNvSpPr>
            <a:spLocks noGrp="1"/>
          </p:cNvSpPr>
          <p:nvPr>
            <p:ph sz="quarter" idx="1"/>
          </p:nvPr>
        </p:nvSpPr>
        <p:spPr/>
        <p:txBody>
          <a:bodyPr/>
          <a:lstStyle/>
          <a:p>
            <a:r>
              <a:rPr lang="en-US" dirty="0" smtClean="0"/>
              <a:t>Cigarettes do cause harm to the smoker, and society (smokers use more health care, are less productive, and reduce health of those nearby)</a:t>
            </a:r>
          </a:p>
          <a:p>
            <a:r>
              <a:rPr lang="en-US" dirty="0" smtClean="0"/>
              <a:t>Taxes can raise revenue and discourage consumption</a:t>
            </a:r>
          </a:p>
          <a:p>
            <a:pPr>
              <a:buNone/>
            </a:pPr>
            <a:r>
              <a:rPr lang="en-US" dirty="0" smtClean="0"/>
              <a:t>							</a:t>
            </a: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304800" y="3352800"/>
            <a:ext cx="5029200" cy="3224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‘Reds’ to 3 tax + PA.</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533400" y="1752600"/>
            <a:ext cx="2771775" cy="4133850"/>
          </a:xfrm>
          <a:prstGeom prst="rect">
            <a:avLst/>
          </a:prstGeom>
          <a:noFill/>
          <a:ln w="9525">
            <a:noFill/>
            <a:miter lim="800000"/>
            <a:headEnd/>
            <a:tailEnd/>
          </a:ln>
        </p:spPr>
      </p:pic>
      <p:sp>
        <p:nvSpPr>
          <p:cNvPr id="5" name="Rectangle 4"/>
          <p:cNvSpPr/>
          <p:nvPr/>
        </p:nvSpPr>
        <p:spPr>
          <a:xfrm>
            <a:off x="3810000" y="3048000"/>
            <a:ext cx="4572000" cy="2585323"/>
          </a:xfrm>
          <a:prstGeom prst="rect">
            <a:avLst/>
          </a:prstGeom>
        </p:spPr>
        <p:txBody>
          <a:bodyPr>
            <a:spAutoFit/>
          </a:bodyPr>
          <a:lstStyle/>
          <a:p>
            <a:r>
              <a:rPr lang="en-US" dirty="0" smtClean="0"/>
              <a:t> Pennsylvania $ 1.60</a:t>
            </a:r>
          </a:p>
          <a:p>
            <a:r>
              <a:rPr lang="en-US" dirty="0" smtClean="0"/>
              <a:t>3. Rhode Island $3.50</a:t>
            </a:r>
          </a:p>
          <a:p>
            <a:r>
              <a:rPr lang="en-US" dirty="0" smtClean="0"/>
              <a:t>2. Hawaii $3.20</a:t>
            </a:r>
          </a:p>
          <a:p>
            <a:pPr marL="342900" indent="-342900">
              <a:buAutoNum type="arabicPeriod"/>
            </a:pPr>
            <a:r>
              <a:rPr lang="en-US" dirty="0" smtClean="0"/>
              <a:t>New York 4.35</a:t>
            </a:r>
          </a:p>
          <a:p>
            <a:pPr marL="342900" indent="-342900">
              <a:buAutoNum type="arabicPeriod"/>
            </a:pPr>
            <a:endParaRPr lang="en-US" dirty="0" smtClean="0"/>
          </a:p>
          <a:p>
            <a:pPr marL="342900" indent="-342900">
              <a:buAutoNum type="arabicPeriod"/>
            </a:pPr>
            <a:endParaRPr lang="en-US" dirty="0" smtClean="0"/>
          </a:p>
          <a:p>
            <a:pPr marL="342900" indent="-342900"/>
            <a:r>
              <a:rPr lang="en-US" dirty="0" smtClean="0"/>
              <a:t>Estimated external cost to society when a pack of ‘Reds’ is consumed is $.20 cents.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80999" y="430822"/>
            <a:ext cx="8025581" cy="574137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600200" y="-762000"/>
            <a:ext cx="5857875" cy="79625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smoking? </a:t>
            </a:r>
            <a:r>
              <a:rPr lang="en-US" sz="1400" dirty="0" smtClean="0"/>
              <a:t>(old data)</a:t>
            </a:r>
            <a:endParaRPr lang="en-US" sz="1400"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381000" y="1043940"/>
            <a:ext cx="8305800" cy="5814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the </a:t>
            </a:r>
            <a:r>
              <a:rPr lang="en-US" dirty="0" err="1" smtClean="0"/>
              <a:t>Qd</a:t>
            </a:r>
            <a:r>
              <a:rPr lang="en-US" dirty="0" smtClean="0"/>
              <a:t> change?</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Consider what happens when Oakland apartment rents increase:</a:t>
            </a:r>
          </a:p>
          <a:p>
            <a:pPr>
              <a:buNone/>
            </a:pPr>
            <a:endParaRPr lang="en-US" dirty="0" smtClean="0"/>
          </a:p>
          <a:p>
            <a:r>
              <a:rPr lang="en-US" dirty="0" smtClean="0"/>
              <a:t>Substitution effect: Consumers can switch to close substitutes when prices rise.</a:t>
            </a:r>
          </a:p>
          <a:p>
            <a:r>
              <a:rPr lang="en-US" dirty="0" smtClean="0"/>
              <a:t>Income effect: people have less purchasing power (feel poorer) when the price </a:t>
            </a:r>
          </a:p>
          <a:p>
            <a:endParaRPr lang="en-US" dirty="0" smtClean="0"/>
          </a:p>
        </p:txBody>
      </p:sp>
      <p:pic>
        <p:nvPicPr>
          <p:cNvPr id="4" name="Picture 4"/>
          <p:cNvPicPr>
            <a:picLocks noChangeAspect="1" noChangeArrowheads="1"/>
          </p:cNvPicPr>
          <p:nvPr/>
        </p:nvPicPr>
        <p:blipFill>
          <a:blip r:embed="rId2" cstate="print"/>
          <a:srcRect/>
          <a:stretch>
            <a:fillRect/>
          </a:stretch>
        </p:blipFill>
        <p:spPr bwMode="auto">
          <a:xfrm>
            <a:off x="533400" y="224335"/>
            <a:ext cx="8192729" cy="66336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Given time, some people DO respond. LR PED is lower.</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533400" y="1447800"/>
            <a:ext cx="8211344" cy="5760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 = Responsiveness to Price</a:t>
            </a:r>
            <a:endParaRPr lang="en-US" dirty="0"/>
          </a:p>
        </p:txBody>
      </p:sp>
      <p:sp>
        <p:nvSpPr>
          <p:cNvPr id="3" name="Content Placeholder 2"/>
          <p:cNvSpPr>
            <a:spLocks noGrp="1"/>
          </p:cNvSpPr>
          <p:nvPr>
            <p:ph sz="quarter" idx="1"/>
          </p:nvPr>
        </p:nvSpPr>
        <p:spPr/>
        <p:txBody>
          <a:bodyPr/>
          <a:lstStyle/>
          <a:p>
            <a:r>
              <a:rPr lang="en-US" dirty="0" smtClean="0"/>
              <a:t>Perfectly Inelastic				zero</a:t>
            </a:r>
          </a:p>
          <a:p>
            <a:r>
              <a:rPr lang="en-US" dirty="0" smtClean="0"/>
              <a:t>PED Inelastic					near zero</a:t>
            </a:r>
          </a:p>
          <a:p>
            <a:r>
              <a:rPr lang="en-US" dirty="0" smtClean="0"/>
              <a:t>Relatively Inelastic/ less elastic		&lt; 1</a:t>
            </a:r>
          </a:p>
          <a:p>
            <a:r>
              <a:rPr lang="en-US" dirty="0" smtClean="0"/>
              <a:t>Unit Elastic					1</a:t>
            </a:r>
          </a:p>
          <a:p>
            <a:r>
              <a:rPr lang="en-US" dirty="0" smtClean="0"/>
              <a:t>Relatively elastic/ less inelastic		&gt; 1</a:t>
            </a:r>
          </a:p>
          <a:p>
            <a:r>
              <a:rPr lang="en-US" dirty="0" smtClean="0"/>
              <a:t>Elastic						&gt; 1</a:t>
            </a:r>
          </a:p>
          <a:p>
            <a:r>
              <a:rPr lang="en-US" dirty="0" smtClean="0"/>
              <a:t>Perfectly Elastic					Infinite.</a:t>
            </a:r>
          </a:p>
          <a:p>
            <a:endParaRPr lang="en-US" dirty="0" smtClean="0"/>
          </a:p>
          <a:p>
            <a:pPr>
              <a:buNone/>
            </a:pPr>
            <a:r>
              <a:rPr lang="en-US" dirty="0" smtClean="0"/>
              <a:t>Elasticity = Responsiveness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dirty="0" smtClean="0"/>
              <a:t>What else could be taxed to raise revenue or discourage consumption?</a:t>
            </a:r>
            <a:endParaRPr lang="en-US"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066800" y="1219200"/>
            <a:ext cx="6742906" cy="5232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dirty="0" smtClean="0"/>
              <a:t>What else </a:t>
            </a:r>
            <a:r>
              <a:rPr lang="en-US" b="1" i="1" dirty="0" smtClean="0"/>
              <a:t>should</a:t>
            </a:r>
            <a:r>
              <a:rPr lang="en-US" dirty="0" smtClean="0"/>
              <a:t> be taxed for revenue or discouragement? </a:t>
            </a:r>
            <a:r>
              <a:rPr lang="en-US" sz="1600" dirty="0" smtClean="0"/>
              <a:t>(careful, this is normative not positive. Politics)</a:t>
            </a:r>
            <a:endParaRPr lang="en-US" sz="1600" dirty="0"/>
          </a:p>
        </p:txBody>
      </p:sp>
      <p:sp>
        <p:nvSpPr>
          <p:cNvPr id="3" name="Content Placeholder 2"/>
          <p:cNvSpPr>
            <a:spLocks noGrp="1"/>
          </p:cNvSpPr>
          <p:nvPr>
            <p:ph sz="quarter" idx="1"/>
          </p:nvPr>
        </p:nvSpPr>
        <p:spPr/>
        <p:txBody>
          <a:bodyPr/>
          <a:lstStyle/>
          <a:p>
            <a:r>
              <a:rPr lang="en-US" dirty="0" smtClean="0"/>
              <a:t>Plastic water bottles to discourage (would probably reduce consumption quite a bit- relatively elastic?? Bev companies would hate it b/c they would face a higher burden of taxes and sales would </a:t>
            </a:r>
            <a:r>
              <a:rPr lang="en-US" smtClean="0"/>
              <a:t>drop significantly.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ELASTICITY:</a:t>
            </a:r>
            <a:endParaRPr lang="en-US" dirty="0"/>
          </a:p>
        </p:txBody>
      </p:sp>
      <p:sp>
        <p:nvSpPr>
          <p:cNvPr id="3" name="Content Placeholder 2"/>
          <p:cNvSpPr>
            <a:spLocks noGrp="1"/>
          </p:cNvSpPr>
          <p:nvPr>
            <p:ph sz="quarter" idx="1"/>
          </p:nvPr>
        </p:nvSpPr>
        <p:spPr/>
        <p:txBody>
          <a:bodyPr>
            <a:normAutofit/>
          </a:bodyPr>
          <a:lstStyle/>
          <a:p>
            <a:r>
              <a:rPr lang="en-US" dirty="0" smtClean="0"/>
              <a:t>% change </a:t>
            </a:r>
            <a:r>
              <a:rPr lang="en-US" dirty="0" err="1" smtClean="0"/>
              <a:t>Qd</a:t>
            </a:r>
            <a:r>
              <a:rPr lang="en-US" dirty="0" smtClean="0"/>
              <a:t>/ % change income</a:t>
            </a:r>
          </a:p>
          <a:p>
            <a:r>
              <a:rPr lang="en-US" dirty="0" smtClean="0"/>
              <a:t>&gt;1 = income elastic (</a:t>
            </a:r>
            <a:r>
              <a:rPr lang="en-US" dirty="0" err="1" smtClean="0"/>
              <a:t>Qd</a:t>
            </a:r>
            <a:r>
              <a:rPr lang="en-US" dirty="0" smtClean="0"/>
              <a:t> rises faster than income)</a:t>
            </a:r>
          </a:p>
          <a:p>
            <a:r>
              <a:rPr lang="en-US" dirty="0" smtClean="0"/>
              <a:t>&lt;1 but positive = income inelastic (</a:t>
            </a:r>
            <a:r>
              <a:rPr lang="en-US" dirty="0" err="1" smtClean="0"/>
              <a:t>Qd</a:t>
            </a:r>
            <a:r>
              <a:rPr lang="en-US" dirty="0" smtClean="0"/>
              <a:t> rises, but slower than income)</a:t>
            </a:r>
          </a:p>
          <a:p>
            <a:r>
              <a:rPr lang="en-US" dirty="0" smtClean="0"/>
              <a:t>Negative income elasticity = inferior good</a:t>
            </a:r>
          </a:p>
          <a:p>
            <a:endParaRPr lang="en-US" dirty="0" smtClean="0"/>
          </a:p>
          <a:p>
            <a:pPr>
              <a:buNone/>
            </a:pPr>
            <a:r>
              <a:rPr lang="en-US" dirty="0" smtClean="0"/>
              <a:t>Example:</a:t>
            </a:r>
          </a:p>
          <a:p>
            <a:pPr>
              <a:buNone/>
            </a:pPr>
            <a:r>
              <a:rPr lang="en-US" dirty="0" smtClean="0"/>
              <a:t>When incomes fall, the </a:t>
            </a:r>
            <a:r>
              <a:rPr lang="en-US" dirty="0" err="1" smtClean="0"/>
              <a:t>Qd</a:t>
            </a:r>
            <a:r>
              <a:rPr lang="en-US" dirty="0" smtClean="0"/>
              <a:t> of potatoes rises, therefore potatoes are ___________ goods.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CROSS PRICE ELASTICITY</a:t>
            </a:r>
            <a:endParaRPr lang="en-US" dirty="0"/>
          </a:p>
        </p:txBody>
      </p:sp>
      <p:sp>
        <p:nvSpPr>
          <p:cNvPr id="3" name="Content Placeholder 2"/>
          <p:cNvSpPr>
            <a:spLocks noGrp="1"/>
          </p:cNvSpPr>
          <p:nvPr>
            <p:ph sz="quarter" idx="1"/>
          </p:nvPr>
        </p:nvSpPr>
        <p:spPr>
          <a:xfrm>
            <a:off x="304800" y="1600200"/>
            <a:ext cx="8503920" cy="4572000"/>
          </a:xfrm>
        </p:spPr>
        <p:txBody>
          <a:bodyPr/>
          <a:lstStyle/>
          <a:p>
            <a:r>
              <a:rPr lang="en-US" dirty="0" smtClean="0"/>
              <a:t>% change in </a:t>
            </a:r>
            <a:r>
              <a:rPr lang="en-US" dirty="0" err="1" smtClean="0"/>
              <a:t>Qd</a:t>
            </a:r>
            <a:r>
              <a:rPr lang="en-US" dirty="0" smtClean="0"/>
              <a:t> of product A/ % change price of B</a:t>
            </a:r>
          </a:p>
          <a:p>
            <a:endParaRPr lang="en-US" dirty="0" smtClean="0"/>
          </a:p>
          <a:p>
            <a:r>
              <a:rPr lang="en-US" dirty="0" smtClean="0"/>
              <a:t>Positive= substitutes     (burgers and pizza)</a:t>
            </a:r>
          </a:p>
          <a:p>
            <a:r>
              <a:rPr lang="en-US" dirty="0" smtClean="0"/>
              <a:t>Negative = compliments	(burgers and fries)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a:t>
            </a:r>
            <a:endParaRPr lang="en-US" dirty="0"/>
          </a:p>
        </p:txBody>
      </p:sp>
      <p:sp>
        <p:nvSpPr>
          <p:cNvPr id="3" name="Content Placeholder 2"/>
          <p:cNvSpPr>
            <a:spLocks noGrp="1"/>
          </p:cNvSpPr>
          <p:nvPr>
            <p:ph sz="quarter" idx="1"/>
          </p:nvPr>
        </p:nvSpPr>
        <p:spPr/>
        <p:txBody>
          <a:bodyPr/>
          <a:lstStyle/>
          <a:p>
            <a:r>
              <a:rPr lang="en-US" dirty="0" smtClean="0"/>
              <a:t>% change Qs/ % change price</a:t>
            </a:r>
          </a:p>
          <a:p>
            <a:endParaRPr lang="en-US" dirty="0" smtClean="0"/>
          </a:p>
          <a:p>
            <a:pPr>
              <a:buNone/>
            </a:pPr>
            <a:r>
              <a:rPr lang="en-US" dirty="0" smtClean="0"/>
              <a:t>Determinates of PES:</a:t>
            </a:r>
          </a:p>
          <a:p>
            <a:pPr marL="514350" indent="-514350">
              <a:buAutoNum type="arabicPeriod"/>
            </a:pPr>
            <a:r>
              <a:rPr lang="en-US" dirty="0" smtClean="0"/>
              <a:t>Availability of inputs to production.</a:t>
            </a:r>
          </a:p>
          <a:p>
            <a:pPr marL="514350" indent="-514350">
              <a:buAutoNum type="arabicPeriod"/>
            </a:pPr>
            <a:r>
              <a:rPr lang="en-US" dirty="0" smtClean="0"/>
              <a:t>Time</a:t>
            </a:r>
          </a:p>
          <a:p>
            <a:pPr marL="514350" indent="-514350">
              <a:buAutoNum type="arabicPeriod"/>
            </a:pPr>
            <a:r>
              <a:rPr lang="en-US" dirty="0" smtClean="0"/>
              <a:t>Excess productive capacity</a:t>
            </a:r>
          </a:p>
          <a:p>
            <a:pPr marL="514350" indent="-514350">
              <a:buAutoNum type="arabicPeriod"/>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help allocate resources</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Ex: Higher rents would cause some consumers to find a roommate, look in other areas outside Oakland, live with parents, stay in a dorm, live in there car… and some will just pay the higher price but be able to buy less of other stuff. </a:t>
            </a:r>
          </a:p>
          <a:p>
            <a:pPr>
              <a:buNone/>
            </a:pPr>
            <a:r>
              <a:rPr lang="en-US" dirty="0" smtClean="0"/>
              <a:t>The Higher price incentivizes people to act in ways that help balance the supply and demand of apartments. If the current prices DON’T cause balance because too few apartments are available, landlords will respond by increasing rents (price) and perhaps increasing the quantity of apartments (maybe by repairing a run-down place to quickly get it operating.</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3642" y="0"/>
            <a:ext cx="9147642" cy="6851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fontScale="90000"/>
          </a:bodyPr>
          <a:lstStyle/>
          <a:p>
            <a:r>
              <a:rPr lang="en-US" dirty="0" smtClean="0"/>
              <a:t>So, there is a relationship between prices and quantities… but how much?</a:t>
            </a:r>
            <a:endParaRPr lang="en-US" dirty="0"/>
          </a:p>
        </p:txBody>
      </p:sp>
      <p:sp>
        <p:nvSpPr>
          <p:cNvPr id="3" name="Content Placeholder 2"/>
          <p:cNvSpPr>
            <a:spLocks noGrp="1"/>
          </p:cNvSpPr>
          <p:nvPr>
            <p:ph sz="quarter" idx="1"/>
          </p:nvPr>
        </p:nvSpPr>
        <p:spPr>
          <a:xfrm>
            <a:off x="304800" y="1828800"/>
            <a:ext cx="8503920" cy="4572000"/>
          </a:xfrm>
        </p:spPr>
        <p:txBody>
          <a:bodyPr/>
          <a:lstStyle/>
          <a:p>
            <a:pPr algn="ctr">
              <a:buNone/>
            </a:pPr>
            <a:r>
              <a:rPr lang="en-US" sz="3500" b="1" dirty="0" smtClean="0"/>
              <a:t>ELASTICITY = RESPONSIVENESS</a:t>
            </a:r>
          </a:p>
          <a:p>
            <a:pPr>
              <a:buNone/>
            </a:pPr>
            <a:endParaRPr lang="en-US" dirty="0" smtClean="0"/>
          </a:p>
          <a:p>
            <a:pPr>
              <a:buNone/>
            </a:pPr>
            <a:r>
              <a:rPr lang="en-US" dirty="0" smtClean="0"/>
              <a:t>If demand is said to be ‘elastic’, then consumers respond a lot to it.</a:t>
            </a:r>
          </a:p>
          <a:p>
            <a:pPr>
              <a:buNone/>
            </a:pPr>
            <a:endParaRPr lang="en-US" dirty="0" smtClean="0"/>
          </a:p>
          <a:p>
            <a:pPr>
              <a:buNone/>
            </a:pPr>
            <a:r>
              <a:rPr lang="en-US" dirty="0" smtClean="0"/>
              <a:t>Price Elasticity = Consumers responding to changes in price</a:t>
            </a:r>
          </a:p>
          <a:p>
            <a:pPr>
              <a:buNone/>
            </a:pPr>
            <a:endParaRPr lang="en-US" dirty="0" smtClean="0"/>
          </a:p>
          <a:p>
            <a:pPr>
              <a:buNone/>
            </a:pPr>
            <a:r>
              <a:rPr lang="en-US" dirty="0" smtClean="0"/>
              <a:t>PED = Responsive to Prices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WARNING</a:t>
            </a:r>
            <a:endParaRPr lang="en-US" sz="6000" b="1" dirty="0"/>
          </a:p>
        </p:txBody>
      </p:sp>
      <p:sp>
        <p:nvSpPr>
          <p:cNvPr id="3" name="Content Placeholder 2"/>
          <p:cNvSpPr>
            <a:spLocks noGrp="1"/>
          </p:cNvSpPr>
          <p:nvPr>
            <p:ph sz="quarter" idx="1"/>
          </p:nvPr>
        </p:nvSpPr>
        <p:spPr/>
        <p:txBody>
          <a:bodyPr/>
          <a:lstStyle/>
          <a:p>
            <a:pPr>
              <a:buNone/>
            </a:pPr>
            <a:r>
              <a:rPr lang="en-US" dirty="0" smtClean="0"/>
              <a:t>The next slide contains images that contain metaphors that have served as powerful learning devices for hundreds of econ students. </a:t>
            </a:r>
          </a:p>
          <a:p>
            <a:pPr>
              <a:buNone/>
            </a:pPr>
            <a:endParaRPr lang="en-US" dirty="0" smtClean="0"/>
          </a:p>
          <a:p>
            <a:pPr>
              <a:buNone/>
            </a:pPr>
            <a:r>
              <a:rPr lang="en-US" dirty="0" smtClean="0"/>
              <a:t>If you have delicate sensibilities, look away.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Elasticity = Responsiveness</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524000" y="990600"/>
            <a:ext cx="7620000" cy="5715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95800" y="1066800"/>
            <a:ext cx="7086600"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PED</a:t>
            </a:r>
            <a:endParaRPr lang="en-US" dirty="0"/>
          </a:p>
        </p:txBody>
      </p:sp>
      <p:sp>
        <p:nvSpPr>
          <p:cNvPr id="3" name="Content Placeholder 2"/>
          <p:cNvSpPr>
            <a:spLocks noGrp="1"/>
          </p:cNvSpPr>
          <p:nvPr>
            <p:ph sz="quarter" idx="1"/>
          </p:nvPr>
        </p:nvSpPr>
        <p:spPr/>
        <p:txBody>
          <a:bodyPr/>
          <a:lstStyle/>
          <a:p>
            <a:r>
              <a:rPr lang="en-US" dirty="0" smtClean="0"/>
              <a:t>PED = % Change in QD/ % Change P x 100</a:t>
            </a:r>
          </a:p>
          <a:p>
            <a:endParaRPr lang="en-US" dirty="0" smtClean="0"/>
          </a:p>
          <a:p>
            <a:r>
              <a:rPr lang="en-US" dirty="0" smtClean="0"/>
              <a:t>With PED, ALWAYS ignore minus sign</a:t>
            </a:r>
          </a:p>
          <a:p>
            <a:r>
              <a:rPr lang="en-US" dirty="0" smtClean="0"/>
              <a:t>Scores between 0 &amp; 1 = unresponsive/ Inelastic Demand</a:t>
            </a:r>
          </a:p>
          <a:p>
            <a:r>
              <a:rPr lang="en-US" dirty="0" smtClean="0"/>
              <a:t>Scores above 1 are = more responsive/ Elastic Demand</a:t>
            </a:r>
          </a:p>
          <a:p>
            <a:r>
              <a:rPr lang="en-US" dirty="0" smtClean="0"/>
              <a:t>For most consumer products, scores tend to be from .5 to 1.5, with most near 1 (unit elastic).</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1374</TotalTime>
  <Words>1141</Words>
  <Application>Microsoft Office PowerPoint</Application>
  <PresentationFormat>On-screen Show (4:3)</PresentationFormat>
  <Paragraphs>137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Civic</vt:lpstr>
      <vt:lpstr>BEHIND THE DEMAND CURVE Price Elasticity of Demand</vt:lpstr>
      <vt:lpstr>THE LAW OF DEMAND TELLS US:</vt:lpstr>
      <vt:lpstr>Why does the Qd change?</vt:lpstr>
      <vt:lpstr>Prices help allocate resources</vt:lpstr>
      <vt:lpstr>Slide 5</vt:lpstr>
      <vt:lpstr>So, there is a relationship between prices and quantities… but how much?</vt:lpstr>
      <vt:lpstr>WARNING</vt:lpstr>
      <vt:lpstr>Elasticity = Responsiveness</vt:lpstr>
      <vt:lpstr>MEASURING PED</vt:lpstr>
      <vt:lpstr>Slide 10</vt:lpstr>
      <vt:lpstr>Slide 11</vt:lpstr>
      <vt:lpstr>Slide 12</vt:lpstr>
      <vt:lpstr>Which curve is modeling more elastic demand?</vt:lpstr>
      <vt:lpstr>What factors influence Demand Elasticity (PED)?</vt:lpstr>
      <vt:lpstr>INCOME</vt:lpstr>
      <vt:lpstr>EASE OF SUBSTITION</vt:lpstr>
      <vt:lpstr>Slide 17</vt:lpstr>
      <vt:lpstr>Luxury of Necessity?</vt:lpstr>
      <vt:lpstr>Time</vt:lpstr>
      <vt:lpstr>Practice</vt:lpstr>
      <vt:lpstr>Which is a metaphor for PED Elastic?</vt:lpstr>
      <vt:lpstr>Rank demand for each: most price inelastic to most elastic</vt:lpstr>
      <vt:lpstr>Compared with the other two, which would be a metaphor for something that was unit elastic?</vt:lpstr>
      <vt:lpstr>Will it?</vt:lpstr>
      <vt:lpstr>Taxes &amp; Price ELASTIC Demand</vt:lpstr>
      <vt:lpstr>TAXES &amp; PRICE INELASTIC DEMAND</vt:lpstr>
      <vt:lpstr>So, why are cigarettes taxed?</vt:lpstr>
      <vt:lpstr>‘Reds’ to 3 tax + PA.</vt:lpstr>
      <vt:lpstr>Thank you for smoking? (old data)</vt:lpstr>
      <vt:lpstr>Given time, some people DO respond. LR PED is lower.</vt:lpstr>
      <vt:lpstr>PED = Responsiveness to Price</vt:lpstr>
      <vt:lpstr>What else could be taxed to raise revenue or discourage consumption?</vt:lpstr>
      <vt:lpstr>What else should be taxed for revenue or discouragement? (careful, this is normative not positive. Politics)</vt:lpstr>
      <vt:lpstr>INCOME ELASTICITY:</vt:lpstr>
      <vt:lpstr>CROSS PRICE ELASTICITY</vt:lpstr>
      <vt:lpstr>PES</vt:lpstr>
    </vt:vector>
  </TitlesOfParts>
  <Company>Peters Township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Elasticity of Demand</dc:title>
  <dc:creator>Windows User</dc:creator>
  <cp:lastModifiedBy>Windows User</cp:lastModifiedBy>
  <cp:revision>86</cp:revision>
  <dcterms:created xsi:type="dcterms:W3CDTF">2013-10-01T11:13:57Z</dcterms:created>
  <dcterms:modified xsi:type="dcterms:W3CDTF">2014-04-28T15:37:39Z</dcterms:modified>
</cp:coreProperties>
</file>